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32" r:id="rId1"/>
  </p:sldMasterIdLst>
  <p:notesMasterIdLst>
    <p:notesMasterId r:id="rId37"/>
  </p:notesMasterIdLst>
  <p:sldIdLst>
    <p:sldId id="257" r:id="rId2"/>
    <p:sldId id="303" r:id="rId3"/>
    <p:sldId id="259" r:id="rId4"/>
    <p:sldId id="263" r:id="rId5"/>
    <p:sldId id="286" r:id="rId6"/>
    <p:sldId id="275" r:id="rId7"/>
    <p:sldId id="272" r:id="rId8"/>
    <p:sldId id="261" r:id="rId9"/>
    <p:sldId id="288" r:id="rId10"/>
    <p:sldId id="273" r:id="rId11"/>
    <p:sldId id="265" r:id="rId12"/>
    <p:sldId id="266" r:id="rId13"/>
    <p:sldId id="269" r:id="rId14"/>
    <p:sldId id="271" r:id="rId15"/>
    <p:sldId id="289" r:id="rId16"/>
    <p:sldId id="282" r:id="rId17"/>
    <p:sldId id="290" r:id="rId18"/>
    <p:sldId id="278" r:id="rId19"/>
    <p:sldId id="281" r:id="rId20"/>
    <p:sldId id="287" r:id="rId21"/>
    <p:sldId id="270" r:id="rId22"/>
    <p:sldId id="285" r:id="rId23"/>
    <p:sldId id="294" r:id="rId24"/>
    <p:sldId id="306" r:id="rId25"/>
    <p:sldId id="305" r:id="rId26"/>
    <p:sldId id="304" r:id="rId27"/>
    <p:sldId id="291" r:id="rId28"/>
    <p:sldId id="297" r:id="rId29"/>
    <p:sldId id="298" r:id="rId30"/>
    <p:sldId id="295" r:id="rId31"/>
    <p:sldId id="280" r:id="rId32"/>
    <p:sldId id="302" r:id="rId33"/>
    <p:sldId id="299" r:id="rId34"/>
    <p:sldId id="301" r:id="rId35"/>
    <p:sldId id="260"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3714"/>
  </p:normalViewPr>
  <p:slideViewPr>
    <p:cSldViewPr snapToGrid="0">
      <p:cViewPr varScale="1">
        <p:scale>
          <a:sx n="101" d="100"/>
          <a:sy n="101" d="100"/>
        </p:scale>
        <p:origin x="1280" y="184"/>
      </p:cViewPr>
      <p:guideLst/>
    </p:cSldViewPr>
  </p:slideViewPr>
  <p:notesTextViewPr>
    <p:cViewPr>
      <p:scale>
        <a:sx n="110" d="100"/>
        <a:sy n="110" d="100"/>
      </p:scale>
      <p:origin x="0" y="0"/>
    </p:cViewPr>
  </p:notesTextViewPr>
  <p:sorterViewPr>
    <p:cViewPr>
      <p:scale>
        <a:sx n="80" d="100"/>
        <a:sy n="80" d="100"/>
      </p:scale>
      <p:origin x="0" y="0"/>
    </p:cViewPr>
  </p:sorterViewPr>
  <p:notesViewPr>
    <p:cSldViewPr snapToGrid="0">
      <p:cViewPr>
        <p:scale>
          <a:sx n="173" d="100"/>
          <a:sy n="173" d="100"/>
        </p:scale>
        <p:origin x="2328" y="-21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pascalgiffroid/Downloads/Registre%20des%20activite&#769;s%20CV.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pascalgiffroid/Downloads/Registre%20des%20activite&#769;s%20CV.xlsm"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pascalgiffroid/Downloads/Copie%20de%20ADM%20COM%20d'Anderlecht%20autoreport%202023.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[Registre des activités CV.xlsm]Suivi Mngt!Tableau croisé dynamique9</c:name>
    <c:fmtId val="15"/>
  </c:pivotSource>
  <c:chart>
    <c:autoTitleDeleted val="1"/>
    <c:pivotFmts>
      <c:pivotFmt>
        <c:idx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1"/>
          <c:showCatName val="1"/>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1.9444444444444344E-2"/>
              <c:y val="-0.10192263145703034"/>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6.6666666666666666E-2"/>
              <c:y val="1.3898540653231411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2.777777777777788E-2"/>
              <c:y val="3.242992819087329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5.0925337632079971E-17"/>
              <c:y val="2.31642344220523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0.1"/>
              <c:y val="0"/>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1.6666666666666666E-2"/>
              <c:y val="-8.339124391938845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7.4999999999999997E-2"/>
              <c:y val="-8.339124391938845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3.888888888888889E-2"/>
              <c:y val="-4.1695621959694319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1"/>
          <c:showCatName val="1"/>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1.9444444444444344E-2"/>
              <c:y val="-0.10192263145703034"/>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6.6666666666666666E-2"/>
              <c:y val="1.3898540653231411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2.777777777777788E-2"/>
              <c:y val="3.242992819087329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5.0925337632079971E-17"/>
              <c:y val="2.31642344220523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0.1"/>
              <c:y val="0"/>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1.6666666666666666E-2"/>
              <c:y val="-8.339124391938845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3.888888888888889E-2"/>
              <c:y val="-4.1695621959694319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7.4999999999999997E-2"/>
              <c:y val="-8.339124391938845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1"/>
          <c:showCatName val="1"/>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1.9444444444444344E-2"/>
              <c:y val="-0.10192263145703034"/>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6.6666666666666666E-2"/>
              <c:y val="1.3898540653231411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2.777777777777788E-2"/>
              <c:y val="3.242992819087329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5.0925337632079971E-17"/>
              <c:y val="2.31642344220523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0.1"/>
              <c:y val="0"/>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24"/>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1.6666666666666666E-2"/>
              <c:y val="-8.339124391938845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25"/>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3.888888888888889E-2"/>
              <c:y val="-4.1695621959694319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26"/>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layout>
            <c:manualLayout>
              <c:x val="7.4999999999999997E-2"/>
              <c:y val="-8.339124391938845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extLst>
        </c:dLbl>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'Suivi Mngt'!$B$185</c:f>
              <c:strCache>
                <c:ptCount val="1"/>
                <c:pt idx="0">
                  <c:v>Total</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8BCF-6E45-9A58-71399B9CB939}"/>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8BCF-6E45-9A58-71399B9CB939}"/>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8BCF-6E45-9A58-71399B9CB939}"/>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8BCF-6E45-9A58-71399B9CB939}"/>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8BCF-6E45-9A58-71399B9CB939}"/>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8BCF-6E45-9A58-71399B9CB939}"/>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8BCF-6E45-9A58-71399B9CB939}"/>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8BCF-6E45-9A58-71399B9CB939}"/>
              </c:ext>
            </c:extLst>
          </c:dPt>
          <c:dLbls>
            <c:dLbl>
              <c:idx val="0"/>
              <c:layout>
                <c:manualLayout>
                  <c:x val="1.9444444444444344E-2"/>
                  <c:y val="-0.10192263145703034"/>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52AA490B-68C0-5A42-AEE0-CE3B15A65921}" type="CATEGORYNAME">
                      <a:rPr lang="en-US" smtClean="0"/>
                      <a:pPr>
                        <a:defRPr/>
                      </a:pPr>
                      <a:t>[NOM DE CATÉGORIE]</a:t>
                    </a:fld>
                    <a:r>
                      <a:rPr lang="en-US" baseline="0" dirty="0"/>
                      <a:t>: </a:t>
                    </a:r>
                    <a:fld id="{8F0E29B4-2F0B-4142-91C6-E447CDAA79DE}" type="VALUE">
                      <a:rPr lang="en-US" baseline="0" smtClean="0"/>
                      <a:pPr>
                        <a:defRPr/>
                      </a:pPr>
                      <a:t>[VALEUR]</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BCF-6E45-9A58-71399B9CB939}"/>
                </c:ext>
              </c:extLst>
            </c:dLbl>
            <c:dLbl>
              <c:idx val="1"/>
              <c:layout>
                <c:manualLayout>
                  <c:x val="6.6666666666666666E-2"/>
                  <c:y val="1.3898540653231411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3CCFDD57-7346-5B46-AD0B-60C644F8A04D}" type="CATEGORYNAME">
                      <a:rPr lang="en-US" smtClean="0"/>
                      <a:pPr>
                        <a:defRPr>
                          <a:solidFill>
                            <a:schemeClr val="accent1"/>
                          </a:solidFill>
                        </a:defRPr>
                      </a:pPr>
                      <a:t>[NOM DE CATÉGORIE]</a:t>
                    </a:fld>
                    <a:r>
                      <a:rPr lang="en-US" baseline="0" dirty="0"/>
                      <a:t>: </a:t>
                    </a:r>
                    <a:fld id="{53F76E3C-2307-EC49-B2C6-4713CC668F08}" type="VALUE">
                      <a:rPr lang="en-US" baseline="0" dirty="0"/>
                      <a:pPr>
                        <a:defRPr>
                          <a:solidFill>
                            <a:schemeClr val="accent1"/>
                          </a:solidFill>
                        </a:defRPr>
                      </a:pPr>
                      <a:t>[VALEUR]</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BCF-6E45-9A58-71399B9CB939}"/>
                </c:ext>
              </c:extLst>
            </c:dLbl>
            <c:dLbl>
              <c:idx val="2"/>
              <c:layout>
                <c:manualLayout>
                  <c:x val="-2.777777777777788E-2"/>
                  <c:y val="3.2429928190873293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06F1116E-ED80-F548-BFAA-FAEE6CDA76CC}" type="CATEGORYNAME">
                      <a:rPr lang="en-US" smtClean="0"/>
                      <a:pPr>
                        <a:defRPr>
                          <a:solidFill>
                            <a:schemeClr val="accent1"/>
                          </a:solidFill>
                        </a:defRPr>
                      </a:pPr>
                      <a:t>[NOM DE CATÉGORIE]</a:t>
                    </a:fld>
                    <a:r>
                      <a:rPr lang="en-US" baseline="0" dirty="0"/>
                      <a:t>: </a:t>
                    </a:r>
                    <a:fld id="{E3F3E36F-DD68-1541-A919-855B1773494F}" type="VALUE">
                      <a:rPr lang="en-US" baseline="0" dirty="0"/>
                      <a:pPr>
                        <a:defRPr>
                          <a:solidFill>
                            <a:schemeClr val="accent1"/>
                          </a:solidFill>
                        </a:defRPr>
                      </a:pPr>
                      <a:t>[VALEUR]</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BCF-6E45-9A58-71399B9CB939}"/>
                </c:ext>
              </c:extLst>
            </c:dLbl>
            <c:dLbl>
              <c:idx val="3"/>
              <c:layout>
                <c:manualLayout>
                  <c:x val="-5.0925337632079971E-17"/>
                  <c:y val="2.316423442205235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80482BD9-52E0-5942-803F-F697FA765FD9}" type="CATEGORYNAME">
                      <a:rPr lang="en-US" smtClean="0"/>
                      <a:pPr>
                        <a:defRPr>
                          <a:solidFill>
                            <a:schemeClr val="accent1"/>
                          </a:solidFill>
                        </a:defRPr>
                      </a:pPr>
                      <a:t>[NOM DE CATÉGORIE]</a:t>
                    </a:fld>
                    <a:r>
                      <a:rPr lang="en-US" baseline="0" dirty="0"/>
                      <a:t>: </a:t>
                    </a:r>
                    <a:fld id="{E7B6DA5E-5831-B641-B4C8-E1903DF70D18}" type="VALUE">
                      <a:rPr lang="en-US" baseline="0" dirty="0"/>
                      <a:pPr>
                        <a:defRPr>
                          <a:solidFill>
                            <a:schemeClr val="accent1"/>
                          </a:solidFill>
                        </a:defRPr>
                      </a:pPr>
                      <a:t>[VALEUR]</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BCF-6E45-9A58-71399B9CB939}"/>
                </c:ext>
              </c:extLst>
            </c:dLbl>
            <c:dLbl>
              <c:idx val="4"/>
              <c:layout>
                <c:manualLayout>
                  <c:x val="-0.1"/>
                  <c:y val="0"/>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200A6A83-BADC-2D44-BB5E-6F76A023BF3A}" type="CATEGORYNAME">
                      <a:rPr lang="en-US" smtClean="0"/>
                      <a:pPr>
                        <a:defRPr>
                          <a:solidFill>
                            <a:schemeClr val="accent1"/>
                          </a:solidFill>
                        </a:defRPr>
                      </a:pPr>
                      <a:t>[NOM DE CATÉGORIE]</a:t>
                    </a:fld>
                    <a:r>
                      <a:rPr lang="en-US" baseline="0" dirty="0"/>
                      <a:t>: </a:t>
                    </a:r>
                    <a:fld id="{E378A748-2F5F-134D-8AC9-64666C0D0E7F}" type="VALUE">
                      <a:rPr lang="en-US" baseline="0"/>
                      <a:pPr>
                        <a:defRPr>
                          <a:solidFill>
                            <a:schemeClr val="accent1"/>
                          </a:solidFill>
                        </a:defRPr>
                      </a:pPr>
                      <a:t>[VALEUR]</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BCF-6E45-9A58-71399B9CB939}"/>
                </c:ext>
              </c:extLst>
            </c:dLbl>
            <c:dLbl>
              <c:idx val="5"/>
              <c:layout>
                <c:manualLayout>
                  <c:x val="-1.6666666666666666E-2"/>
                  <c:y val="-8.3391243919388458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42C2E99C-D8CF-3E41-973D-5050D9DEBCB3}" type="CATEGORYNAME">
                      <a:rPr lang="en-US" smtClean="0"/>
                      <a:pPr>
                        <a:defRPr>
                          <a:solidFill>
                            <a:schemeClr val="accent1"/>
                          </a:solidFill>
                        </a:defRPr>
                      </a:pPr>
                      <a:t>[NOM DE CATÉGORIE]</a:t>
                    </a:fld>
                    <a:r>
                      <a:rPr lang="en-US" baseline="0" dirty="0"/>
                      <a:t>: </a:t>
                    </a:r>
                    <a:fld id="{F36198B3-954D-DD41-8A6E-17EDF31543AF}" type="VALUE">
                      <a:rPr lang="en-US" baseline="0"/>
                      <a:pPr>
                        <a:defRPr>
                          <a:solidFill>
                            <a:schemeClr val="accent1"/>
                          </a:solidFill>
                        </a:defRPr>
                      </a:pPr>
                      <a:t>[VALEUR]</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8BCF-6E45-9A58-71399B9CB939}"/>
                </c:ext>
              </c:extLst>
            </c:dLbl>
            <c:dLbl>
              <c:idx val="6"/>
              <c:layout>
                <c:manualLayout>
                  <c:x val="-3.888888888888889E-2"/>
                  <c:y val="-4.1695621959694319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CCBD119F-5157-1647-A28F-8374051C0CDD}" type="CATEGORYNAME">
                      <a:rPr lang="en-US" smtClean="0"/>
                      <a:pPr>
                        <a:defRPr>
                          <a:solidFill>
                            <a:schemeClr val="accent1"/>
                          </a:solidFill>
                        </a:defRPr>
                      </a:pPr>
                      <a:t>[NOM DE CATÉGORIE]</a:t>
                    </a:fld>
                    <a:r>
                      <a:rPr lang="en-US" baseline="0" dirty="0"/>
                      <a:t>: </a:t>
                    </a:r>
                    <a:fld id="{2BC3E927-7A71-2444-A290-D0DA7D233ECF}" type="VALUE">
                      <a:rPr lang="en-US" baseline="0"/>
                      <a:pPr>
                        <a:defRPr>
                          <a:solidFill>
                            <a:schemeClr val="accent1"/>
                          </a:solidFill>
                        </a:defRPr>
                      </a:pPr>
                      <a:t>[VALEUR]</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8BCF-6E45-9A58-71399B9CB939}"/>
                </c:ext>
              </c:extLst>
            </c:dLbl>
            <c:dLbl>
              <c:idx val="7"/>
              <c:layout>
                <c:manualLayout>
                  <c:x val="7.4999999999999997E-2"/>
                  <c:y val="-8.3391243919388458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C80A772C-83AE-CB4A-870D-B8EF05E34D71}" type="CATEGORYNAME">
                      <a:rPr lang="en-US" smtClean="0"/>
                      <a:pPr>
                        <a:defRPr>
                          <a:solidFill>
                            <a:schemeClr val="accent1"/>
                          </a:solidFill>
                        </a:defRPr>
                      </a:pPr>
                      <a:t>[NOM DE CATÉGORIE]</a:t>
                    </a:fld>
                    <a:r>
                      <a:rPr lang="en-US" baseline="0" dirty="0"/>
                      <a:t>: </a:t>
                    </a:r>
                    <a:fld id="{14C02BC1-5178-0940-87B0-3FBFA82C8DB2}" type="VALUE">
                      <a:rPr lang="en-US" baseline="0"/>
                      <a:pPr>
                        <a:defRPr>
                          <a:solidFill>
                            <a:schemeClr val="accent1"/>
                          </a:solidFill>
                        </a:defRPr>
                      </a:pPr>
                      <a:t>[VALEUR]</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8BCF-6E45-9A58-71399B9CB939}"/>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'Suivi Mngt'!$A$186:$A$194</c:f>
              <c:strCache>
                <c:ptCount val="8"/>
                <c:pt idx="0">
                  <c:v>Cureghem</c:v>
                </c:pt>
                <c:pt idx="1">
                  <c:v>Industrie</c:v>
                </c:pt>
                <c:pt idx="2">
                  <c:v>La Roue</c:v>
                </c:pt>
                <c:pt idx="3">
                  <c:v>Neerpede</c:v>
                </c:pt>
                <c:pt idx="4">
                  <c:v>Parc</c:v>
                </c:pt>
                <c:pt idx="5">
                  <c:v>Peterbos</c:v>
                </c:pt>
                <c:pt idx="6">
                  <c:v>Scheut</c:v>
                </c:pt>
                <c:pt idx="7">
                  <c:v>Vaillance</c:v>
                </c:pt>
              </c:strCache>
            </c:strRef>
          </c:cat>
          <c:val>
            <c:numRef>
              <c:f>'Suivi Mngt'!$B$186:$B$194</c:f>
              <c:numCache>
                <c:formatCode>General</c:formatCode>
                <c:ptCount val="8"/>
                <c:pt idx="0">
                  <c:v>1081</c:v>
                </c:pt>
                <c:pt idx="1">
                  <c:v>141</c:v>
                </c:pt>
                <c:pt idx="2">
                  <c:v>420</c:v>
                </c:pt>
                <c:pt idx="3">
                  <c:v>145</c:v>
                </c:pt>
                <c:pt idx="4">
                  <c:v>336</c:v>
                </c:pt>
                <c:pt idx="5">
                  <c:v>194</c:v>
                </c:pt>
                <c:pt idx="6">
                  <c:v>438</c:v>
                </c:pt>
                <c:pt idx="7">
                  <c:v>537</c:v>
                </c:pt>
              </c:numCache>
            </c:numRef>
          </c:val>
          <c:extLst>
            <c:ext xmlns:c16="http://schemas.microsoft.com/office/drawing/2014/chart" uri="{C3380CC4-5D6E-409C-BE32-E72D297353CC}">
              <c16:uniqueId val="{00000010-8BCF-6E45-9A58-71399B9CB939}"/>
            </c:ext>
          </c:extLst>
        </c:ser>
        <c:dLbls>
          <c:dLblPos val="outEnd"/>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080848213406189E-2"/>
          <c:y val="0.3154306335408697"/>
          <c:w val="0.81383830357318765"/>
          <c:h val="0.65802762180714935"/>
        </c:manualLayout>
      </c:layout>
      <c:pie3DChart>
        <c:varyColors val="1"/>
        <c:ser>
          <c:idx val="0"/>
          <c:order val="0"/>
          <c:tx>
            <c:strRef>
              <c:f>'Suivi Mngt'!$F$202</c:f>
              <c:strCache>
                <c:ptCount val="1"/>
                <c:pt idx="0">
                  <c:v># incidents clôturés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F06-5D4D-91AB-C324E9DBD6F2}"/>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F06-5D4D-91AB-C324E9DBD6F2}"/>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7F06-5D4D-91AB-C324E9DBD6F2}"/>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7F06-5D4D-91AB-C324E9DBD6F2}"/>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7F06-5D4D-91AB-C324E9DBD6F2}"/>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7F06-5D4D-91AB-C324E9DBD6F2}"/>
              </c:ext>
            </c:extLst>
          </c:dPt>
          <c:dLbls>
            <c:dLbl>
              <c:idx val="0"/>
              <c:layout>
                <c:manualLayout>
                  <c:x val="-1.7499669592840328E-3"/>
                  <c:y val="0.12594948229609709"/>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fld id="{6B89AC16-CB56-0B41-9959-5EBAEED4E157}" type="CATEGORYNAME">
                      <a:rPr lang="en-US" smtClean="0"/>
                      <a:pPr>
                        <a:defRPr/>
                      </a:pPr>
                      <a:t>[NOM DE CATÉGORIE]</a:t>
                    </a:fld>
                    <a:r>
                      <a:rPr lang="en-US" baseline="0" dirty="0"/>
                      <a:t>: </a:t>
                    </a:r>
                    <a:fld id="{DE8BB0B9-9004-6D4A-BC6F-3EE64E4E0098}" type="VALUE">
                      <a:rPr lang="en-US" baseline="0" dirty="0"/>
                      <a:pPr>
                        <a:defRPr/>
                      </a:pPr>
                      <a:t>[VALEUR]</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15:layout>
                    <c:manualLayout>
                      <c:w val="0.20808449552227776"/>
                      <c:h val="0.11818060251430641"/>
                    </c:manualLayout>
                  </c15:layout>
                  <c15:dlblFieldTable/>
                  <c15:showDataLabelsRange val="0"/>
                </c:ext>
                <c:ext xmlns:c16="http://schemas.microsoft.com/office/drawing/2014/chart" uri="{C3380CC4-5D6E-409C-BE32-E72D297353CC}">
                  <c16:uniqueId val="{00000001-7F06-5D4D-91AB-C324E9DBD6F2}"/>
                </c:ext>
              </c:extLst>
            </c:dLbl>
            <c:dLbl>
              <c:idx val="1"/>
              <c:layout>
                <c:manualLayout>
                  <c:x val="0"/>
                  <c:y val="0.13398013398013398"/>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2301F24B-BDBA-F741-A7A0-43B1949AD2F3}" type="CATEGORYNAME">
                      <a:rPr lang="en-US" smtClean="0"/>
                      <a:pPr>
                        <a:defRPr>
                          <a:solidFill>
                            <a:schemeClr val="accent1"/>
                          </a:solidFill>
                        </a:defRPr>
                      </a:pPr>
                      <a:t>[NOM DE CATÉGORIE]</a:t>
                    </a:fld>
                    <a:r>
                      <a:rPr lang="en-US" baseline="0" dirty="0"/>
                      <a:t>: </a:t>
                    </a:r>
                    <a:fld id="{E83CDFA9-E025-9D4A-AD47-D3E538F2D070}" type="VALUE">
                      <a:rPr lang="en-US" baseline="0"/>
                      <a:pPr>
                        <a:defRPr>
                          <a:solidFill>
                            <a:schemeClr val="accent1"/>
                          </a:solidFill>
                        </a:defRPr>
                      </a:pPr>
                      <a:t>[VALEUR]</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F06-5D4D-91AB-C324E9DBD6F2}"/>
                </c:ext>
              </c:extLst>
            </c:dLbl>
            <c:dLbl>
              <c:idx val="2"/>
              <c:layout>
                <c:manualLayout>
                  <c:x val="-9.1743119266055065E-2"/>
                  <c:y val="-9.2400092400092403E-3"/>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D610CC67-12A2-C840-911C-DEABCEDC63EA}" type="CATEGORYNAME">
                      <a:rPr lang="en-US" smtClean="0"/>
                      <a:pPr>
                        <a:defRPr>
                          <a:solidFill>
                            <a:schemeClr val="accent1"/>
                          </a:solidFill>
                        </a:defRPr>
                      </a:pPr>
                      <a:t>[NOM DE CATÉGORIE]</a:t>
                    </a:fld>
                    <a:r>
                      <a:rPr lang="en-US" baseline="0" dirty="0"/>
                      <a:t>: </a:t>
                    </a:r>
                    <a:fld id="{A86D54E9-AD4A-1E45-8810-47030D6CA8E0}" type="VALUE">
                      <a:rPr lang="en-US" baseline="0"/>
                      <a:pPr>
                        <a:defRPr>
                          <a:solidFill>
                            <a:schemeClr val="accent1"/>
                          </a:solidFill>
                        </a:defRPr>
                      </a:pPr>
                      <a:t>[VALEUR]</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F06-5D4D-91AB-C324E9DBD6F2}"/>
                </c:ext>
              </c:extLst>
            </c:dLbl>
            <c:dLbl>
              <c:idx val="3"/>
              <c:layout>
                <c:manualLayout>
                  <c:x val="-1.9460661662496524E-2"/>
                  <c:y val="-6.4680064680064722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A82D44F5-FF0D-E44D-9E0F-B8AF381896BD}" type="CATEGORYNAME">
                      <a:rPr lang="en-US" smtClean="0"/>
                      <a:pPr>
                        <a:defRPr>
                          <a:solidFill>
                            <a:schemeClr val="accent1"/>
                          </a:solidFill>
                        </a:defRPr>
                      </a:pPr>
                      <a:t>[NOM DE CATÉGORIE]</a:t>
                    </a:fld>
                    <a:r>
                      <a:rPr lang="en-US" baseline="0" dirty="0"/>
                      <a:t>: </a:t>
                    </a:r>
                    <a:fld id="{FDD650B9-AE52-6F4E-A14C-74F14D38F184}" type="VALUE">
                      <a:rPr lang="en-US" baseline="0"/>
                      <a:pPr>
                        <a:defRPr>
                          <a:solidFill>
                            <a:schemeClr val="accent1"/>
                          </a:solidFill>
                        </a:defRPr>
                      </a:pPr>
                      <a:t>[VALEUR]</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F06-5D4D-91AB-C324E9DBD6F2}"/>
                </c:ext>
              </c:extLst>
            </c:dLbl>
            <c:dLbl>
              <c:idx val="4"/>
              <c:layout>
                <c:manualLayout>
                  <c:x val="2.8579325213797972E-2"/>
                  <c:y val="-0.20458490810262983"/>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3030BE8A-1C86-D441-A7C3-DB9133DA1C48}" type="CATEGORYNAME">
                      <a:rPr lang="en-US" smtClean="0"/>
                      <a:pPr>
                        <a:defRPr>
                          <a:solidFill>
                            <a:schemeClr val="accent1"/>
                          </a:solidFill>
                        </a:defRPr>
                      </a:pPr>
                      <a:t>[NOM DE CATÉGORIE]</a:t>
                    </a:fld>
                    <a:r>
                      <a:rPr lang="en-US" baseline="0" dirty="0"/>
                      <a:t>: </a:t>
                    </a:r>
                    <a:fld id="{9DF71AAC-C850-C94C-998F-75C03CF249CD}" type="VALUE">
                      <a:rPr lang="en-US" baseline="0"/>
                      <a:pPr>
                        <a:defRPr>
                          <a:solidFill>
                            <a:schemeClr val="accent1"/>
                          </a:solidFill>
                        </a:defRPr>
                      </a:pPr>
                      <a:t>[VALEUR]</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F06-5D4D-91AB-C324E9DBD6F2}"/>
                </c:ext>
              </c:extLst>
            </c:dLbl>
            <c:dLbl>
              <c:idx val="5"/>
              <c:layout>
                <c:manualLayout>
                  <c:x val="0.24092583422774277"/>
                  <c:y val="-0.16028695762068998"/>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E95453D2-5FEB-8441-A6F8-B77F79669F0F}" type="CATEGORYNAME">
                      <a:rPr lang="en-US" smtClean="0"/>
                      <a:pPr>
                        <a:defRPr>
                          <a:solidFill>
                            <a:schemeClr val="accent1"/>
                          </a:solidFill>
                        </a:defRPr>
                      </a:pPr>
                      <a:t>[NOM DE CATÉGORIE]</a:t>
                    </a:fld>
                    <a:r>
                      <a:rPr lang="en-US" baseline="0" dirty="0"/>
                      <a:t>: </a:t>
                    </a:r>
                    <a:fld id="{1530C4FD-8A32-B144-B6CC-9CF306CCCE8A}" type="VALUE">
                      <a:rPr lang="en-US" baseline="0"/>
                      <a:pPr>
                        <a:defRPr>
                          <a:solidFill>
                            <a:schemeClr val="accent1"/>
                          </a:solidFill>
                        </a:defRPr>
                      </a:pPr>
                      <a:t>[VALEUR]</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7F06-5D4D-91AB-C324E9DBD6F2}"/>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'Suivi Mngt'!$E$203:$E$208</c:f>
              <c:strCache>
                <c:ptCount val="6"/>
                <c:pt idx="0">
                  <c:v>Dans la journée</c:v>
                </c:pt>
                <c:pt idx="1">
                  <c:v>≥ 1 jour</c:v>
                </c:pt>
                <c:pt idx="2">
                  <c:v>≥ 2 jours</c:v>
                </c:pt>
                <c:pt idx="3">
                  <c:v>≥ 3 jours</c:v>
                </c:pt>
                <c:pt idx="4">
                  <c:v>≥ 4 jours</c:v>
                </c:pt>
                <c:pt idx="5">
                  <c:v>≥ 5 jours</c:v>
                </c:pt>
              </c:strCache>
            </c:strRef>
          </c:cat>
          <c:val>
            <c:numRef>
              <c:f>'Suivi Mngt'!$F$203:$F$208</c:f>
              <c:numCache>
                <c:formatCode>General</c:formatCode>
                <c:ptCount val="6"/>
                <c:pt idx="0">
                  <c:v>1776</c:v>
                </c:pt>
                <c:pt idx="1">
                  <c:v>868</c:v>
                </c:pt>
                <c:pt idx="2">
                  <c:v>268</c:v>
                </c:pt>
                <c:pt idx="3">
                  <c:v>146</c:v>
                </c:pt>
                <c:pt idx="4">
                  <c:v>46</c:v>
                </c:pt>
                <c:pt idx="5">
                  <c:v>13</c:v>
                </c:pt>
              </c:numCache>
            </c:numRef>
          </c:val>
          <c:extLst>
            <c:ext xmlns:c16="http://schemas.microsoft.com/office/drawing/2014/chart" uri="{C3380CC4-5D6E-409C-BE32-E72D297353CC}">
              <c16:uniqueId val="{0000000C-7F06-5D4D-91AB-C324E9DBD6F2}"/>
            </c:ext>
          </c:extLst>
        </c:ser>
        <c:dLbls>
          <c:dLblPos val="outEnd"/>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2000" b="0" i="0" u="none" strike="noStrike" kern="1200" spc="0" baseline="0" dirty="0">
                <a:solidFill>
                  <a:schemeClr val="tx1"/>
                </a:solidFill>
              </a:rPr>
              <a:t>Déchets collectés en rue et apportés en déchetterie</a:t>
            </a:r>
          </a:p>
          <a:p>
            <a:pPr>
              <a:defRPr/>
            </a:pPr>
            <a:r>
              <a:rPr lang="fr-FR" sz="2000" b="0" i="0" u="none" strike="noStrike" kern="1200" spc="0" baseline="0" dirty="0">
                <a:solidFill>
                  <a:schemeClr val="tx1"/>
                </a:solidFill>
              </a:rPr>
              <a:t>Nombre de tonnes par mois jusque avril 2024 (hors déchets verts)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1"/>
            </a:solidFill>
            <a:ln>
              <a:noFill/>
            </a:ln>
            <a:effectLst/>
          </c:spPr>
          <c:invertIfNegative val="0"/>
          <c:cat>
            <c:numRef>
              <c:f>'Présentation PP 2024'!$A$1:$A$28</c:f>
              <c:numCache>
                <c:formatCode>mmm\-yy</c:formatCode>
                <c:ptCount val="28"/>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numCache>
            </c:numRef>
          </c:cat>
          <c:val>
            <c:numRef>
              <c:f>'Présentation PP 2024'!$B$1:$B$28</c:f>
              <c:numCache>
                <c:formatCode>General</c:formatCode>
                <c:ptCount val="28"/>
                <c:pt idx="0">
                  <c:v>561.54</c:v>
                </c:pt>
                <c:pt idx="1">
                  <c:v>546.36999999999955</c:v>
                </c:pt>
                <c:pt idx="2">
                  <c:v>619.23999999999978</c:v>
                </c:pt>
                <c:pt idx="3">
                  <c:v>506.60199999999986</c:v>
                </c:pt>
                <c:pt idx="4">
                  <c:v>392.2600000000001</c:v>
                </c:pt>
                <c:pt idx="5">
                  <c:v>529.76000000000033</c:v>
                </c:pt>
                <c:pt idx="6">
                  <c:v>420.90000000000003</c:v>
                </c:pt>
                <c:pt idx="7">
                  <c:v>469.02000000000004</c:v>
                </c:pt>
                <c:pt idx="8">
                  <c:v>483.08000000000027</c:v>
                </c:pt>
                <c:pt idx="9">
                  <c:v>513.27999999999975</c:v>
                </c:pt>
                <c:pt idx="10">
                  <c:v>493.49999999999955</c:v>
                </c:pt>
                <c:pt idx="11">
                  <c:v>555.78</c:v>
                </c:pt>
                <c:pt idx="12">
                  <c:v>565.65999999999974</c:v>
                </c:pt>
                <c:pt idx="13">
                  <c:v>402.7800000000002</c:v>
                </c:pt>
                <c:pt idx="14">
                  <c:v>456.7199999999994</c:v>
                </c:pt>
                <c:pt idx="15">
                  <c:v>372.78</c:v>
                </c:pt>
                <c:pt idx="16">
                  <c:v>564.7199999999998</c:v>
                </c:pt>
                <c:pt idx="17">
                  <c:v>515.17999999999984</c:v>
                </c:pt>
                <c:pt idx="18">
                  <c:v>521.41999999999973</c:v>
                </c:pt>
                <c:pt idx="19">
                  <c:v>400.98000000000025</c:v>
                </c:pt>
                <c:pt idx="20">
                  <c:v>531.85999999999956</c:v>
                </c:pt>
                <c:pt idx="21">
                  <c:v>663.46000000000026</c:v>
                </c:pt>
                <c:pt idx="22">
                  <c:v>521.70000000000005</c:v>
                </c:pt>
                <c:pt idx="23">
                  <c:v>526.14</c:v>
                </c:pt>
                <c:pt idx="24">
                  <c:v>567.27999999999986</c:v>
                </c:pt>
                <c:pt idx="25">
                  <c:v>470.35999999999967</c:v>
                </c:pt>
                <c:pt idx="26">
                  <c:v>452.87999999999965</c:v>
                </c:pt>
                <c:pt idx="27">
                  <c:v>458.85999999999979</c:v>
                </c:pt>
              </c:numCache>
            </c:numRef>
          </c:val>
          <c:extLst>
            <c:ext xmlns:c16="http://schemas.microsoft.com/office/drawing/2014/chart" uri="{C3380CC4-5D6E-409C-BE32-E72D297353CC}">
              <c16:uniqueId val="{00000000-CB9D-D247-97EE-F3B1691D2DB9}"/>
            </c:ext>
          </c:extLst>
        </c:ser>
        <c:dLbls>
          <c:showLegendKey val="0"/>
          <c:showVal val="0"/>
          <c:showCatName val="0"/>
          <c:showSerName val="0"/>
          <c:showPercent val="0"/>
          <c:showBubbleSize val="0"/>
        </c:dLbls>
        <c:gapWidth val="150"/>
        <c:axId val="1782765936"/>
        <c:axId val="373542752"/>
      </c:barChart>
      <c:dateAx>
        <c:axId val="1782765936"/>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73542752"/>
        <c:crosses val="autoZero"/>
        <c:auto val="1"/>
        <c:lblOffset val="100"/>
        <c:baseTimeUnit val="months"/>
      </c:dateAx>
      <c:valAx>
        <c:axId val="373542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82765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20F52B-0976-41B0-99EC-6B0525F4D9CE}"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85826617-63D7-4B3B-ABE1-6D5D613BF227}">
      <dgm:prSet/>
      <dgm:spPr/>
      <dgm:t>
        <a:bodyPr/>
        <a:lstStyle/>
        <a:p>
          <a:pPr>
            <a:defRPr b="1"/>
          </a:pPr>
          <a:r>
            <a:rPr lang="en-US" dirty="0" err="1"/>
            <a:t>mai</a:t>
          </a:r>
          <a:r>
            <a:rPr lang="en-US" dirty="0"/>
            <a:t> 2022 – Première </a:t>
          </a:r>
          <a:r>
            <a:rPr lang="en-US" dirty="0" err="1"/>
            <a:t>présentation</a:t>
          </a:r>
          <a:endParaRPr lang="en-US" dirty="0"/>
        </a:p>
      </dgm:t>
    </dgm:pt>
    <dgm:pt modelId="{0F7DE11C-C47F-44FF-825B-92AB631E3C49}" type="parTrans" cxnId="{A4296534-55BF-4686-B196-5259C915A923}">
      <dgm:prSet/>
      <dgm:spPr/>
      <dgm:t>
        <a:bodyPr/>
        <a:lstStyle/>
        <a:p>
          <a:endParaRPr lang="en-US"/>
        </a:p>
      </dgm:t>
    </dgm:pt>
    <dgm:pt modelId="{93492AFF-E589-4EFA-9755-5437736846FD}" type="sibTrans" cxnId="{A4296534-55BF-4686-B196-5259C915A923}">
      <dgm:prSet/>
      <dgm:spPr/>
      <dgm:t>
        <a:bodyPr/>
        <a:lstStyle/>
        <a:p>
          <a:endParaRPr lang="en-US"/>
        </a:p>
      </dgm:t>
    </dgm:pt>
    <dgm:pt modelId="{794E00A6-091F-4E66-B6B9-93F9A59D98DE}">
      <dgm:prSet/>
      <dgm:spPr/>
      <dgm:t>
        <a:bodyPr/>
        <a:lstStyle/>
        <a:p>
          <a:pPr>
            <a:defRPr b="1"/>
          </a:pPr>
          <a:r>
            <a:rPr lang="en-US" dirty="0"/>
            <a:t>26 </a:t>
          </a:r>
          <a:r>
            <a:rPr lang="en-US" dirty="0" err="1"/>
            <a:t>juin</a:t>
          </a:r>
          <a:r>
            <a:rPr lang="en-US" dirty="0"/>
            <a:t> 2023 – </a:t>
          </a:r>
          <a:r>
            <a:rPr lang="en-US" dirty="0" err="1"/>
            <a:t>Deuxième</a:t>
          </a:r>
          <a:r>
            <a:rPr lang="en-US" dirty="0"/>
            <a:t> </a:t>
          </a:r>
          <a:r>
            <a:rPr lang="en-US" dirty="0" err="1"/>
            <a:t>présentation</a:t>
          </a:r>
          <a:endParaRPr lang="en-US" dirty="0"/>
        </a:p>
      </dgm:t>
    </dgm:pt>
    <dgm:pt modelId="{AF3D15DB-B04D-4563-B5A4-18DFA473F1FE}" type="parTrans" cxnId="{8692C486-0239-46C4-B91E-8E066640F815}">
      <dgm:prSet/>
      <dgm:spPr/>
      <dgm:t>
        <a:bodyPr/>
        <a:lstStyle/>
        <a:p>
          <a:endParaRPr lang="en-US"/>
        </a:p>
      </dgm:t>
    </dgm:pt>
    <dgm:pt modelId="{BA34970B-5030-469D-B2E4-933D201EE722}" type="sibTrans" cxnId="{8692C486-0239-46C4-B91E-8E066640F815}">
      <dgm:prSet/>
      <dgm:spPr/>
      <dgm:t>
        <a:bodyPr/>
        <a:lstStyle/>
        <a:p>
          <a:endParaRPr lang="en-US"/>
        </a:p>
      </dgm:t>
    </dgm:pt>
    <dgm:pt modelId="{5A908B47-CC9E-4527-9E5F-D63AFEE3657F}">
      <dgm:prSet/>
      <dgm:spPr/>
      <dgm:t>
        <a:bodyPr/>
        <a:lstStyle/>
        <a:p>
          <a:pPr>
            <a:defRPr b="1"/>
          </a:pPr>
          <a:r>
            <a:rPr lang="en-US" dirty="0"/>
            <a:t>24 </a:t>
          </a:r>
          <a:r>
            <a:rPr lang="en-US" dirty="0" err="1"/>
            <a:t>juin</a:t>
          </a:r>
          <a:r>
            <a:rPr lang="en-US" dirty="0"/>
            <a:t> 2024 – </a:t>
          </a:r>
          <a:r>
            <a:rPr lang="en-US" dirty="0" err="1"/>
            <a:t>Troisième</a:t>
          </a:r>
          <a:r>
            <a:rPr lang="en-US" dirty="0"/>
            <a:t> </a:t>
          </a:r>
          <a:r>
            <a:rPr lang="en-US" dirty="0" err="1"/>
            <a:t>présentation</a:t>
          </a:r>
          <a:endParaRPr lang="en-US" dirty="0"/>
        </a:p>
      </dgm:t>
    </dgm:pt>
    <dgm:pt modelId="{354A1979-FB18-4AD7-A60D-247BA3A05616}" type="parTrans" cxnId="{82DEE020-00A0-411F-9CE2-6BA48701C1D8}">
      <dgm:prSet/>
      <dgm:spPr/>
      <dgm:t>
        <a:bodyPr/>
        <a:lstStyle/>
        <a:p>
          <a:endParaRPr lang="en-US"/>
        </a:p>
      </dgm:t>
    </dgm:pt>
    <dgm:pt modelId="{6D5DD493-F98B-495E-A8EE-7A3CFAAD13C1}" type="sibTrans" cxnId="{82DEE020-00A0-411F-9CE2-6BA48701C1D8}">
      <dgm:prSet/>
      <dgm:spPr/>
      <dgm:t>
        <a:bodyPr/>
        <a:lstStyle/>
        <a:p>
          <a:endParaRPr lang="en-US"/>
        </a:p>
      </dgm:t>
    </dgm:pt>
    <dgm:pt modelId="{CCC91852-DF25-924D-ADA9-4B8894373D4A}" type="pres">
      <dgm:prSet presAssocID="{FA20F52B-0976-41B0-99EC-6B0525F4D9CE}" presName="root" presStyleCnt="0">
        <dgm:presLayoutVars>
          <dgm:chMax/>
          <dgm:chPref/>
          <dgm:animLvl val="lvl"/>
        </dgm:presLayoutVars>
      </dgm:prSet>
      <dgm:spPr/>
    </dgm:pt>
    <dgm:pt modelId="{73A70845-A463-5B48-B673-0405D97AE5BE}" type="pres">
      <dgm:prSet presAssocID="{FA20F52B-0976-41B0-99EC-6B0525F4D9CE}" presName="divider" presStyleLbl="fgAcc1" presStyleIdx="0" presStyleCnt="4"/>
      <dgm:spPr>
        <a:solidFill>
          <a:schemeClr val="lt1">
            <a:alpha val="90000"/>
            <a:hueOff val="0"/>
            <a:satOff val="0"/>
            <a:lumOff val="0"/>
            <a:alphaOff val="0"/>
          </a:schemeClr>
        </a:solidFill>
        <a:ln w="19050" cap="flat" cmpd="sng" algn="ctr">
          <a:solidFill>
            <a:srgbClr val="FF0000"/>
          </a:solidFill>
          <a:prstDash val="solid"/>
          <a:miter lim="800000"/>
          <a:tailEnd type="triangle" w="lg" len="lg"/>
        </a:ln>
        <a:effectLst/>
      </dgm:spPr>
    </dgm:pt>
    <dgm:pt modelId="{F8E032E5-FC75-8C4B-BB7D-BDE0B85EC6AB}" type="pres">
      <dgm:prSet presAssocID="{FA20F52B-0976-41B0-99EC-6B0525F4D9CE}" presName="nodes" presStyleCnt="0">
        <dgm:presLayoutVars>
          <dgm:chMax/>
          <dgm:chPref/>
          <dgm:animLvl val="lvl"/>
        </dgm:presLayoutVars>
      </dgm:prSet>
      <dgm:spPr/>
    </dgm:pt>
    <dgm:pt modelId="{E0309B72-C409-624B-A504-1E8B21E45AB6}" type="pres">
      <dgm:prSet presAssocID="{85826617-63D7-4B3B-ABE1-6D5D613BF227}" presName="composite" presStyleCnt="0"/>
      <dgm:spPr/>
    </dgm:pt>
    <dgm:pt modelId="{80B658E9-B903-2249-A618-C9A915097989}" type="pres">
      <dgm:prSet presAssocID="{85826617-63D7-4B3B-ABE1-6D5D613BF227}" presName="ConnectorPoint" presStyleLbl="lnNode1" presStyleIdx="0" presStyleCnt="3"/>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9ED5B755-8D12-B441-831B-E81C50E625AD}" type="pres">
      <dgm:prSet presAssocID="{85826617-63D7-4B3B-ABE1-6D5D613BF227}" presName="DropPinPlaceHolder" presStyleCnt="0"/>
      <dgm:spPr/>
    </dgm:pt>
    <dgm:pt modelId="{BD7470FF-DC38-224A-8A27-B4CAE6CD809C}" type="pres">
      <dgm:prSet presAssocID="{85826617-63D7-4B3B-ABE1-6D5D613BF227}" presName="DropPin" presStyleLbl="alignNode1" presStyleIdx="0" presStyleCnt="3"/>
      <dgm:spPr>
        <a:noFill/>
        <a:ln w="31750">
          <a:solidFill>
            <a:srgbClr val="FF0000"/>
          </a:solidFill>
        </a:ln>
      </dgm:spPr>
    </dgm:pt>
    <dgm:pt modelId="{DB1BE69E-ECEC-2E49-9F1A-C515C344FB94}" type="pres">
      <dgm:prSet presAssocID="{85826617-63D7-4B3B-ABE1-6D5D613BF227}" presName="Ellipse" presStyleLbl="fgAcc1" presStyleIdx="1" presStyleCnt="4"/>
      <dgm:spPr>
        <a:noFill/>
        <a:ln w="19050" cap="flat" cmpd="sng" algn="ctr">
          <a:noFill/>
          <a:prstDash val="solid"/>
          <a:miter lim="800000"/>
        </a:ln>
        <a:effectLst/>
      </dgm:spPr>
    </dgm:pt>
    <dgm:pt modelId="{265B8C5D-C68B-1344-9828-088C1E0DB438}" type="pres">
      <dgm:prSet presAssocID="{85826617-63D7-4B3B-ABE1-6D5D613BF227}" presName="L2TextContainer" presStyleLbl="revTx" presStyleIdx="0" presStyleCnt="6">
        <dgm:presLayoutVars>
          <dgm:bulletEnabled val="1"/>
        </dgm:presLayoutVars>
      </dgm:prSet>
      <dgm:spPr/>
    </dgm:pt>
    <dgm:pt modelId="{A57B9018-CB2C-954C-A5CF-A365F030C9F9}" type="pres">
      <dgm:prSet presAssocID="{85826617-63D7-4B3B-ABE1-6D5D613BF227}" presName="L1TextContainer" presStyleLbl="revTx" presStyleIdx="1" presStyleCnt="6">
        <dgm:presLayoutVars>
          <dgm:chMax val="1"/>
          <dgm:chPref val="1"/>
          <dgm:bulletEnabled val="1"/>
        </dgm:presLayoutVars>
      </dgm:prSet>
      <dgm:spPr/>
    </dgm:pt>
    <dgm:pt modelId="{D6056C89-CD46-5E4B-A750-DBCC29E04E4D}" type="pres">
      <dgm:prSet presAssocID="{85826617-63D7-4B3B-ABE1-6D5D613BF227}" presName="ConnectLine" presStyleLbl="sibTrans1D1" presStyleIdx="0" presStyleCnt="3"/>
      <dgm:spPr>
        <a:noFill/>
        <a:ln w="12700" cap="flat" cmpd="sng" algn="ctr">
          <a:solidFill>
            <a:schemeClr val="accent2">
              <a:hueOff val="0"/>
              <a:satOff val="0"/>
              <a:lumOff val="0"/>
              <a:alphaOff val="0"/>
            </a:schemeClr>
          </a:solidFill>
          <a:prstDash val="dash"/>
          <a:miter lim="800000"/>
        </a:ln>
        <a:effectLst/>
      </dgm:spPr>
    </dgm:pt>
    <dgm:pt modelId="{D33C109E-1B8D-3244-AF83-93FAF4C38121}" type="pres">
      <dgm:prSet presAssocID="{85826617-63D7-4B3B-ABE1-6D5D613BF227}" presName="EmptyPlaceHolder" presStyleCnt="0"/>
      <dgm:spPr/>
    </dgm:pt>
    <dgm:pt modelId="{B9F6FED5-CC56-A94F-8B5E-3B4E5D6D6445}" type="pres">
      <dgm:prSet presAssocID="{93492AFF-E589-4EFA-9755-5437736846FD}" presName="spaceBetweenRectangles" presStyleCnt="0"/>
      <dgm:spPr/>
    </dgm:pt>
    <dgm:pt modelId="{F3F329ED-47E0-8F49-95D1-95585E6D2D60}" type="pres">
      <dgm:prSet presAssocID="{794E00A6-091F-4E66-B6B9-93F9A59D98DE}" presName="composite" presStyleCnt="0"/>
      <dgm:spPr/>
    </dgm:pt>
    <dgm:pt modelId="{3E10E675-AA50-F54D-82F7-ABEC9FC58091}" type="pres">
      <dgm:prSet presAssocID="{794E00A6-091F-4E66-B6B9-93F9A59D98DE}" presName="ConnectorPoint" presStyleLbl="lnNode1" presStyleIdx="1" presStyleCnt="3"/>
      <dgm:spPr>
        <a:solidFill>
          <a:schemeClr val="accent2">
            <a:hueOff val="3221806"/>
            <a:satOff val="-9246"/>
            <a:lumOff val="-14805"/>
            <a:alphaOff val="0"/>
          </a:schemeClr>
        </a:solidFill>
        <a:ln w="6350" cap="flat" cmpd="sng" algn="ctr">
          <a:solidFill>
            <a:schemeClr val="lt1">
              <a:hueOff val="0"/>
              <a:satOff val="0"/>
              <a:lumOff val="0"/>
              <a:alphaOff val="0"/>
            </a:schemeClr>
          </a:solidFill>
          <a:prstDash val="solid"/>
          <a:miter lim="800000"/>
        </a:ln>
        <a:effectLst/>
      </dgm:spPr>
    </dgm:pt>
    <dgm:pt modelId="{596BAF25-02DC-1C4C-9B06-D068A5AE3813}" type="pres">
      <dgm:prSet presAssocID="{794E00A6-091F-4E66-B6B9-93F9A59D98DE}" presName="DropPinPlaceHolder" presStyleCnt="0"/>
      <dgm:spPr/>
    </dgm:pt>
    <dgm:pt modelId="{EC10F290-B98F-EA4B-8CCB-E39E9A4E9F6D}" type="pres">
      <dgm:prSet presAssocID="{794E00A6-091F-4E66-B6B9-93F9A59D98DE}" presName="DropPin" presStyleLbl="alignNode1" presStyleIdx="1" presStyleCnt="3"/>
      <dgm:spPr>
        <a:solidFill>
          <a:srgbClr val="FF0000"/>
        </a:solidFill>
        <a:ln>
          <a:solidFill>
            <a:srgbClr val="FF0000"/>
          </a:solidFill>
        </a:ln>
      </dgm:spPr>
    </dgm:pt>
    <dgm:pt modelId="{245F8C84-E528-0C48-9DBF-E5D80C2BA894}" type="pres">
      <dgm:prSet presAssocID="{794E00A6-091F-4E66-B6B9-93F9A59D98DE}" presName="Ellipse" presStyleLbl="fgAcc1" presStyleIdx="2" presStyleCnt="4"/>
      <dgm:spPr>
        <a:xfrm>
          <a:off x="2750729" y="1620715"/>
          <a:ext cx="113137" cy="113137"/>
        </a:xfrm>
        <a:prstGeom prst="ellipse">
          <a:avLst/>
        </a:prstGeom>
        <a:solidFill>
          <a:prstClr val="white">
            <a:hueOff val="0"/>
            <a:satOff val="0"/>
            <a:lumOff val="0"/>
          </a:prstClr>
        </a:solidFill>
        <a:ln w="19050" cap="flat" cmpd="sng" algn="ctr">
          <a:noFill/>
          <a:prstDash val="solid"/>
          <a:miter lim="800000"/>
        </a:ln>
        <a:effectLst/>
      </dgm:spPr>
    </dgm:pt>
    <dgm:pt modelId="{93B3A138-38A3-784C-AAEB-B0A0D997B686}" type="pres">
      <dgm:prSet presAssocID="{794E00A6-091F-4E66-B6B9-93F9A59D98DE}" presName="L2TextContainer" presStyleLbl="revTx" presStyleIdx="2" presStyleCnt="6">
        <dgm:presLayoutVars>
          <dgm:bulletEnabled val="1"/>
        </dgm:presLayoutVars>
      </dgm:prSet>
      <dgm:spPr/>
    </dgm:pt>
    <dgm:pt modelId="{E336118D-7D0D-374A-A7B2-DCA310C0CB4E}" type="pres">
      <dgm:prSet presAssocID="{794E00A6-091F-4E66-B6B9-93F9A59D98DE}" presName="L1TextContainer" presStyleLbl="revTx" presStyleIdx="3" presStyleCnt="6">
        <dgm:presLayoutVars>
          <dgm:chMax val="1"/>
          <dgm:chPref val="1"/>
          <dgm:bulletEnabled val="1"/>
        </dgm:presLayoutVars>
      </dgm:prSet>
      <dgm:spPr/>
    </dgm:pt>
    <dgm:pt modelId="{EEE7E48E-CF8C-D949-9A02-A23DF7EBE06F}" type="pres">
      <dgm:prSet presAssocID="{794E00A6-091F-4E66-B6B9-93F9A59D98DE}" presName="ConnectLine" presStyleLbl="sibTrans1D1" presStyleIdx="1" presStyleCnt="3"/>
      <dgm:spPr>
        <a:noFill/>
        <a:ln w="12700" cap="flat" cmpd="sng" algn="ctr">
          <a:solidFill>
            <a:schemeClr val="accent2">
              <a:hueOff val="3221806"/>
              <a:satOff val="-9246"/>
              <a:lumOff val="-14805"/>
              <a:alphaOff val="0"/>
            </a:schemeClr>
          </a:solidFill>
          <a:prstDash val="dash"/>
          <a:miter lim="800000"/>
        </a:ln>
        <a:effectLst/>
      </dgm:spPr>
    </dgm:pt>
    <dgm:pt modelId="{057C59AE-7438-7C43-A2C7-50405113AC73}" type="pres">
      <dgm:prSet presAssocID="{794E00A6-091F-4E66-B6B9-93F9A59D98DE}" presName="EmptyPlaceHolder" presStyleCnt="0"/>
      <dgm:spPr/>
    </dgm:pt>
    <dgm:pt modelId="{32D2D335-6A53-AB41-9CAA-A43A709F31F1}" type="pres">
      <dgm:prSet presAssocID="{BA34970B-5030-469D-B2E4-933D201EE722}" presName="spaceBetweenRectangles" presStyleCnt="0"/>
      <dgm:spPr/>
    </dgm:pt>
    <dgm:pt modelId="{7B69C377-9C43-1445-8726-A0AE2ACB8327}" type="pres">
      <dgm:prSet presAssocID="{5A908B47-CC9E-4527-9E5F-D63AFEE3657F}" presName="composite" presStyleCnt="0"/>
      <dgm:spPr/>
    </dgm:pt>
    <dgm:pt modelId="{B61A8E38-E3A5-D74D-BDB0-ED0A6214ECAF}" type="pres">
      <dgm:prSet presAssocID="{5A908B47-CC9E-4527-9E5F-D63AFEE3657F}" presName="ConnectorPoint" presStyleLbl="lnNode1" presStyleIdx="2" presStyleCnt="3"/>
      <dgm:spPr>
        <a:solidFill>
          <a:schemeClr val="accent2">
            <a:hueOff val="6443612"/>
            <a:satOff val="-18493"/>
            <a:lumOff val="-29609"/>
            <a:alphaOff val="0"/>
          </a:schemeClr>
        </a:solidFill>
        <a:ln w="6350" cap="flat" cmpd="sng" algn="ctr">
          <a:solidFill>
            <a:schemeClr val="lt1">
              <a:hueOff val="0"/>
              <a:satOff val="0"/>
              <a:lumOff val="0"/>
              <a:alphaOff val="0"/>
            </a:schemeClr>
          </a:solidFill>
          <a:prstDash val="solid"/>
          <a:miter lim="800000"/>
        </a:ln>
        <a:effectLst/>
      </dgm:spPr>
    </dgm:pt>
    <dgm:pt modelId="{F9FAB4E5-90BB-6C4F-848A-9088FD211741}" type="pres">
      <dgm:prSet presAssocID="{5A908B47-CC9E-4527-9E5F-D63AFEE3657F}" presName="DropPinPlaceHolder" presStyleCnt="0"/>
      <dgm:spPr/>
    </dgm:pt>
    <dgm:pt modelId="{7BA205CC-2964-814F-9581-519C64C77ECB}" type="pres">
      <dgm:prSet presAssocID="{5A908B47-CC9E-4527-9E5F-D63AFEE3657F}" presName="DropPin" presStyleLbl="alignNode1" presStyleIdx="2" presStyleCnt="3"/>
      <dgm:spPr>
        <a:xfrm rot="8100000">
          <a:off x="5435695" y="227917"/>
          <a:ext cx="145455" cy="145455"/>
        </a:xfrm>
        <a:prstGeom prst="teardrop">
          <a:avLst>
            <a:gd name="adj" fmla="val 115000"/>
          </a:avLst>
        </a:prstGeom>
        <a:noFill/>
        <a:ln w="31750" cap="flat" cmpd="sng" algn="ctr">
          <a:solidFill>
            <a:srgbClr val="FF0000"/>
          </a:solidFill>
          <a:prstDash val="solid"/>
          <a:miter lim="800000"/>
        </a:ln>
        <a:effectLst/>
      </dgm:spPr>
    </dgm:pt>
    <dgm:pt modelId="{A826D4B1-AFF5-5944-B6C8-EDE87AB9683F}" type="pres">
      <dgm:prSet presAssocID="{5A908B47-CC9E-4527-9E5F-D63AFEE3657F}" presName="Ellipse" presStyleLbl="fgAcc1" presStyleIdx="3" presStyleCnt="4"/>
      <dgm:spPr>
        <a:solidFill>
          <a:schemeClr val="lt1">
            <a:alpha val="90000"/>
            <a:hueOff val="0"/>
            <a:satOff val="0"/>
            <a:lumOff val="0"/>
            <a:alphaOff val="0"/>
          </a:schemeClr>
        </a:solidFill>
        <a:ln w="19050" cap="flat" cmpd="sng" algn="ctr">
          <a:noFill/>
          <a:prstDash val="solid"/>
          <a:miter lim="800000"/>
        </a:ln>
        <a:effectLst/>
      </dgm:spPr>
    </dgm:pt>
    <dgm:pt modelId="{E31DFECE-435B-7549-BCF8-8F50F68FCD6C}" type="pres">
      <dgm:prSet presAssocID="{5A908B47-CC9E-4527-9E5F-D63AFEE3657F}" presName="L2TextContainer" presStyleLbl="revTx" presStyleIdx="4" presStyleCnt="6">
        <dgm:presLayoutVars>
          <dgm:bulletEnabled val="1"/>
        </dgm:presLayoutVars>
      </dgm:prSet>
      <dgm:spPr/>
    </dgm:pt>
    <dgm:pt modelId="{66288F41-45BE-184C-8D76-1C95F419E980}" type="pres">
      <dgm:prSet presAssocID="{5A908B47-CC9E-4527-9E5F-D63AFEE3657F}" presName="L1TextContainer" presStyleLbl="revTx" presStyleIdx="5" presStyleCnt="6">
        <dgm:presLayoutVars>
          <dgm:chMax val="1"/>
          <dgm:chPref val="1"/>
          <dgm:bulletEnabled val="1"/>
        </dgm:presLayoutVars>
      </dgm:prSet>
      <dgm:spPr/>
    </dgm:pt>
    <dgm:pt modelId="{A51C4774-278D-5240-A03E-FFCD8FAADD68}" type="pres">
      <dgm:prSet presAssocID="{5A908B47-CC9E-4527-9E5F-D63AFEE3657F}" presName="ConnectLine" presStyleLbl="sibTrans1D1" presStyleIdx="2" presStyleCnt="3"/>
      <dgm:spPr>
        <a:noFill/>
        <a:ln w="12700" cap="flat" cmpd="sng" algn="ctr">
          <a:solidFill>
            <a:schemeClr val="accent2">
              <a:hueOff val="6443612"/>
              <a:satOff val="-18493"/>
              <a:lumOff val="-29609"/>
              <a:alphaOff val="0"/>
            </a:schemeClr>
          </a:solidFill>
          <a:prstDash val="dash"/>
          <a:miter lim="800000"/>
        </a:ln>
        <a:effectLst/>
      </dgm:spPr>
    </dgm:pt>
    <dgm:pt modelId="{08544890-E2AC-7044-AD3C-442FC0209D3A}" type="pres">
      <dgm:prSet presAssocID="{5A908B47-CC9E-4527-9E5F-D63AFEE3657F}" presName="EmptyPlaceHolder" presStyleCnt="0"/>
      <dgm:spPr/>
    </dgm:pt>
  </dgm:ptLst>
  <dgm:cxnLst>
    <dgm:cxn modelId="{E54C8B07-EF42-6F40-B849-460C40391200}" type="presOf" srcId="{794E00A6-091F-4E66-B6B9-93F9A59D98DE}" destId="{E336118D-7D0D-374A-A7B2-DCA310C0CB4E}" srcOrd="0" destOrd="0" presId="urn:microsoft.com/office/officeart/2017/3/layout/DropPinTimeline"/>
    <dgm:cxn modelId="{82DEE020-00A0-411F-9CE2-6BA48701C1D8}" srcId="{FA20F52B-0976-41B0-99EC-6B0525F4D9CE}" destId="{5A908B47-CC9E-4527-9E5F-D63AFEE3657F}" srcOrd="2" destOrd="0" parTransId="{354A1979-FB18-4AD7-A60D-247BA3A05616}" sibTransId="{6D5DD493-F98B-495E-A8EE-7A3CFAAD13C1}"/>
    <dgm:cxn modelId="{A4296534-55BF-4686-B196-5259C915A923}" srcId="{FA20F52B-0976-41B0-99EC-6B0525F4D9CE}" destId="{85826617-63D7-4B3B-ABE1-6D5D613BF227}" srcOrd="0" destOrd="0" parTransId="{0F7DE11C-C47F-44FF-825B-92AB631E3C49}" sibTransId="{93492AFF-E589-4EFA-9755-5437736846FD}"/>
    <dgm:cxn modelId="{7E930F65-A1C7-E148-8B68-91EFF5FB1373}" type="presOf" srcId="{FA20F52B-0976-41B0-99EC-6B0525F4D9CE}" destId="{CCC91852-DF25-924D-ADA9-4B8894373D4A}" srcOrd="0" destOrd="0" presId="urn:microsoft.com/office/officeart/2017/3/layout/DropPinTimeline"/>
    <dgm:cxn modelId="{8692C486-0239-46C4-B91E-8E066640F815}" srcId="{FA20F52B-0976-41B0-99EC-6B0525F4D9CE}" destId="{794E00A6-091F-4E66-B6B9-93F9A59D98DE}" srcOrd="1" destOrd="0" parTransId="{AF3D15DB-B04D-4563-B5A4-18DFA473F1FE}" sibTransId="{BA34970B-5030-469D-B2E4-933D201EE722}"/>
    <dgm:cxn modelId="{D11CB092-F26B-0446-B3D1-E15232BF804A}" type="presOf" srcId="{5A908B47-CC9E-4527-9E5F-D63AFEE3657F}" destId="{66288F41-45BE-184C-8D76-1C95F419E980}" srcOrd="0" destOrd="0" presId="urn:microsoft.com/office/officeart/2017/3/layout/DropPinTimeline"/>
    <dgm:cxn modelId="{861891CD-EC0B-3448-BDD6-83E0FA160831}" type="presOf" srcId="{85826617-63D7-4B3B-ABE1-6D5D613BF227}" destId="{A57B9018-CB2C-954C-A5CF-A365F030C9F9}" srcOrd="0" destOrd="0" presId="urn:microsoft.com/office/officeart/2017/3/layout/DropPinTimeline"/>
    <dgm:cxn modelId="{5B6DD3EB-51CF-8C46-B6AF-F63E46D6296B}" type="presParOf" srcId="{CCC91852-DF25-924D-ADA9-4B8894373D4A}" destId="{73A70845-A463-5B48-B673-0405D97AE5BE}" srcOrd="0" destOrd="0" presId="urn:microsoft.com/office/officeart/2017/3/layout/DropPinTimeline"/>
    <dgm:cxn modelId="{F9A0EDB2-4273-2540-9F6C-29AE98CB0F9A}" type="presParOf" srcId="{CCC91852-DF25-924D-ADA9-4B8894373D4A}" destId="{F8E032E5-FC75-8C4B-BB7D-BDE0B85EC6AB}" srcOrd="1" destOrd="0" presId="urn:microsoft.com/office/officeart/2017/3/layout/DropPinTimeline"/>
    <dgm:cxn modelId="{6925C125-117C-1E42-BAAD-D227D6E207B8}" type="presParOf" srcId="{F8E032E5-FC75-8C4B-BB7D-BDE0B85EC6AB}" destId="{E0309B72-C409-624B-A504-1E8B21E45AB6}" srcOrd="0" destOrd="0" presId="urn:microsoft.com/office/officeart/2017/3/layout/DropPinTimeline"/>
    <dgm:cxn modelId="{339FD9F0-A0DA-F540-BD43-5BBF05AE8A61}" type="presParOf" srcId="{E0309B72-C409-624B-A504-1E8B21E45AB6}" destId="{80B658E9-B903-2249-A618-C9A915097989}" srcOrd="0" destOrd="0" presId="urn:microsoft.com/office/officeart/2017/3/layout/DropPinTimeline"/>
    <dgm:cxn modelId="{03B22949-3D5C-724E-BA4F-C9080D57AFBD}" type="presParOf" srcId="{E0309B72-C409-624B-A504-1E8B21E45AB6}" destId="{9ED5B755-8D12-B441-831B-E81C50E625AD}" srcOrd="1" destOrd="0" presId="urn:microsoft.com/office/officeart/2017/3/layout/DropPinTimeline"/>
    <dgm:cxn modelId="{70061CA2-7695-BF4E-A612-30C7A4866098}" type="presParOf" srcId="{9ED5B755-8D12-B441-831B-E81C50E625AD}" destId="{BD7470FF-DC38-224A-8A27-B4CAE6CD809C}" srcOrd="0" destOrd="0" presId="urn:microsoft.com/office/officeart/2017/3/layout/DropPinTimeline"/>
    <dgm:cxn modelId="{D313C2F8-B007-8F4E-ACB6-C171A0E70E9D}" type="presParOf" srcId="{9ED5B755-8D12-B441-831B-E81C50E625AD}" destId="{DB1BE69E-ECEC-2E49-9F1A-C515C344FB94}" srcOrd="1" destOrd="0" presId="urn:microsoft.com/office/officeart/2017/3/layout/DropPinTimeline"/>
    <dgm:cxn modelId="{7ED9CF1B-4DBA-4147-8A2E-A48556578312}" type="presParOf" srcId="{E0309B72-C409-624B-A504-1E8B21E45AB6}" destId="{265B8C5D-C68B-1344-9828-088C1E0DB438}" srcOrd="2" destOrd="0" presId="urn:microsoft.com/office/officeart/2017/3/layout/DropPinTimeline"/>
    <dgm:cxn modelId="{CAD8CF56-30DA-014B-B118-AAFE7EC12263}" type="presParOf" srcId="{E0309B72-C409-624B-A504-1E8B21E45AB6}" destId="{A57B9018-CB2C-954C-A5CF-A365F030C9F9}" srcOrd="3" destOrd="0" presId="urn:microsoft.com/office/officeart/2017/3/layout/DropPinTimeline"/>
    <dgm:cxn modelId="{D9C3A210-5282-FF4C-9306-9EA07E33FB6B}" type="presParOf" srcId="{E0309B72-C409-624B-A504-1E8B21E45AB6}" destId="{D6056C89-CD46-5E4B-A750-DBCC29E04E4D}" srcOrd="4" destOrd="0" presId="urn:microsoft.com/office/officeart/2017/3/layout/DropPinTimeline"/>
    <dgm:cxn modelId="{E6C63FD1-27CD-6B44-A0E0-B5549B673635}" type="presParOf" srcId="{E0309B72-C409-624B-A504-1E8B21E45AB6}" destId="{D33C109E-1B8D-3244-AF83-93FAF4C38121}" srcOrd="5" destOrd="0" presId="urn:microsoft.com/office/officeart/2017/3/layout/DropPinTimeline"/>
    <dgm:cxn modelId="{6908419E-8A1D-8A45-8E85-649C752AB639}" type="presParOf" srcId="{F8E032E5-FC75-8C4B-BB7D-BDE0B85EC6AB}" destId="{B9F6FED5-CC56-A94F-8B5E-3B4E5D6D6445}" srcOrd="1" destOrd="0" presId="urn:microsoft.com/office/officeart/2017/3/layout/DropPinTimeline"/>
    <dgm:cxn modelId="{9DE27AAD-2264-0448-9BA1-BEAEC4EB791F}" type="presParOf" srcId="{F8E032E5-FC75-8C4B-BB7D-BDE0B85EC6AB}" destId="{F3F329ED-47E0-8F49-95D1-95585E6D2D60}" srcOrd="2" destOrd="0" presId="urn:microsoft.com/office/officeart/2017/3/layout/DropPinTimeline"/>
    <dgm:cxn modelId="{D31B916A-E993-A94D-AAAF-0F85EB5C78B6}" type="presParOf" srcId="{F3F329ED-47E0-8F49-95D1-95585E6D2D60}" destId="{3E10E675-AA50-F54D-82F7-ABEC9FC58091}" srcOrd="0" destOrd="0" presId="urn:microsoft.com/office/officeart/2017/3/layout/DropPinTimeline"/>
    <dgm:cxn modelId="{3223DAA7-1143-0348-AC46-165D3079C329}" type="presParOf" srcId="{F3F329ED-47E0-8F49-95D1-95585E6D2D60}" destId="{596BAF25-02DC-1C4C-9B06-D068A5AE3813}" srcOrd="1" destOrd="0" presId="urn:microsoft.com/office/officeart/2017/3/layout/DropPinTimeline"/>
    <dgm:cxn modelId="{5954034F-5B0E-B64D-9CDE-1C6F4EEB74E6}" type="presParOf" srcId="{596BAF25-02DC-1C4C-9B06-D068A5AE3813}" destId="{EC10F290-B98F-EA4B-8CCB-E39E9A4E9F6D}" srcOrd="0" destOrd="0" presId="urn:microsoft.com/office/officeart/2017/3/layout/DropPinTimeline"/>
    <dgm:cxn modelId="{2D9C6BF9-419D-D249-8AE3-C02B4580BE68}" type="presParOf" srcId="{596BAF25-02DC-1C4C-9B06-D068A5AE3813}" destId="{245F8C84-E528-0C48-9DBF-E5D80C2BA894}" srcOrd="1" destOrd="0" presId="urn:microsoft.com/office/officeart/2017/3/layout/DropPinTimeline"/>
    <dgm:cxn modelId="{153B09F8-27E1-2341-9790-A04B60506677}" type="presParOf" srcId="{F3F329ED-47E0-8F49-95D1-95585E6D2D60}" destId="{93B3A138-38A3-784C-AAEB-B0A0D997B686}" srcOrd="2" destOrd="0" presId="urn:microsoft.com/office/officeart/2017/3/layout/DropPinTimeline"/>
    <dgm:cxn modelId="{9B5844F6-31EB-0F40-8B63-CA0FA96054AA}" type="presParOf" srcId="{F3F329ED-47E0-8F49-95D1-95585E6D2D60}" destId="{E336118D-7D0D-374A-A7B2-DCA310C0CB4E}" srcOrd="3" destOrd="0" presId="urn:microsoft.com/office/officeart/2017/3/layout/DropPinTimeline"/>
    <dgm:cxn modelId="{1A027154-8E70-E448-9BB0-E32030CAAB68}" type="presParOf" srcId="{F3F329ED-47E0-8F49-95D1-95585E6D2D60}" destId="{EEE7E48E-CF8C-D949-9A02-A23DF7EBE06F}" srcOrd="4" destOrd="0" presId="urn:microsoft.com/office/officeart/2017/3/layout/DropPinTimeline"/>
    <dgm:cxn modelId="{CE94443E-2F5B-D34B-8E00-04332B1B7417}" type="presParOf" srcId="{F3F329ED-47E0-8F49-95D1-95585E6D2D60}" destId="{057C59AE-7438-7C43-A2C7-50405113AC73}" srcOrd="5" destOrd="0" presId="urn:microsoft.com/office/officeart/2017/3/layout/DropPinTimeline"/>
    <dgm:cxn modelId="{9891C129-BCDA-004F-A01A-28A4DC180BF1}" type="presParOf" srcId="{F8E032E5-FC75-8C4B-BB7D-BDE0B85EC6AB}" destId="{32D2D335-6A53-AB41-9CAA-A43A709F31F1}" srcOrd="3" destOrd="0" presId="urn:microsoft.com/office/officeart/2017/3/layout/DropPinTimeline"/>
    <dgm:cxn modelId="{8576F2DB-CAD0-454B-B9F3-1E3E2E9D22A7}" type="presParOf" srcId="{F8E032E5-FC75-8C4B-BB7D-BDE0B85EC6AB}" destId="{7B69C377-9C43-1445-8726-A0AE2ACB8327}" srcOrd="4" destOrd="0" presId="urn:microsoft.com/office/officeart/2017/3/layout/DropPinTimeline"/>
    <dgm:cxn modelId="{63B0AF74-5366-9F4F-B647-96314345B0D9}" type="presParOf" srcId="{7B69C377-9C43-1445-8726-A0AE2ACB8327}" destId="{B61A8E38-E3A5-D74D-BDB0-ED0A6214ECAF}" srcOrd="0" destOrd="0" presId="urn:microsoft.com/office/officeart/2017/3/layout/DropPinTimeline"/>
    <dgm:cxn modelId="{47C78B59-60C8-0B4E-BD05-F09AD0948CE7}" type="presParOf" srcId="{7B69C377-9C43-1445-8726-A0AE2ACB8327}" destId="{F9FAB4E5-90BB-6C4F-848A-9088FD211741}" srcOrd="1" destOrd="0" presId="urn:microsoft.com/office/officeart/2017/3/layout/DropPinTimeline"/>
    <dgm:cxn modelId="{BE083809-8276-DF45-8CA3-D234D1109334}" type="presParOf" srcId="{F9FAB4E5-90BB-6C4F-848A-9088FD211741}" destId="{7BA205CC-2964-814F-9581-519C64C77ECB}" srcOrd="0" destOrd="0" presId="urn:microsoft.com/office/officeart/2017/3/layout/DropPinTimeline"/>
    <dgm:cxn modelId="{3425A487-DD7E-BB43-9256-E1749536585C}" type="presParOf" srcId="{F9FAB4E5-90BB-6C4F-848A-9088FD211741}" destId="{A826D4B1-AFF5-5944-B6C8-EDE87AB9683F}" srcOrd="1" destOrd="0" presId="urn:microsoft.com/office/officeart/2017/3/layout/DropPinTimeline"/>
    <dgm:cxn modelId="{312F28D3-90C0-B84A-828A-8FBAD4639C3A}" type="presParOf" srcId="{7B69C377-9C43-1445-8726-A0AE2ACB8327}" destId="{E31DFECE-435B-7549-BCF8-8F50F68FCD6C}" srcOrd="2" destOrd="0" presId="urn:microsoft.com/office/officeart/2017/3/layout/DropPinTimeline"/>
    <dgm:cxn modelId="{14EC6D3A-56EA-9744-8016-9C3DAEEA8E24}" type="presParOf" srcId="{7B69C377-9C43-1445-8726-A0AE2ACB8327}" destId="{66288F41-45BE-184C-8D76-1C95F419E980}" srcOrd="3" destOrd="0" presId="urn:microsoft.com/office/officeart/2017/3/layout/DropPinTimeline"/>
    <dgm:cxn modelId="{61FF3A40-133B-9247-A6C5-B316A883777F}" type="presParOf" srcId="{7B69C377-9C43-1445-8726-A0AE2ACB8327}" destId="{A51C4774-278D-5240-A03E-FFCD8FAADD68}" srcOrd="4" destOrd="0" presId="urn:microsoft.com/office/officeart/2017/3/layout/DropPinTimeline"/>
    <dgm:cxn modelId="{162A64D6-50D1-FC4A-AF55-BC58A2068F17}" type="presParOf" srcId="{7B69C377-9C43-1445-8726-A0AE2ACB8327}" destId="{08544890-E2AC-7044-AD3C-442FC0209D3A}"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70845-A463-5B48-B673-0405D97AE5BE}">
      <dsp:nvSpPr>
        <dsp:cNvPr id="0" name=""/>
        <dsp:cNvSpPr/>
      </dsp:nvSpPr>
      <dsp:spPr>
        <a:xfrm>
          <a:off x="0" y="988964"/>
          <a:ext cx="10820400" cy="0"/>
        </a:xfrm>
        <a:prstGeom prst="line">
          <a:avLst/>
        </a:prstGeom>
        <a:solidFill>
          <a:schemeClr val="lt1">
            <a:alpha val="90000"/>
            <a:hueOff val="0"/>
            <a:satOff val="0"/>
            <a:lumOff val="0"/>
            <a:alphaOff val="0"/>
          </a:schemeClr>
        </a:solidFill>
        <a:ln w="19050" cap="flat" cmpd="sng" algn="ctr">
          <a:solidFill>
            <a:srgbClr val="FF0000"/>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BD7470FF-DC38-224A-8A27-B4CAE6CD809C}">
      <dsp:nvSpPr>
        <dsp:cNvPr id="0" name=""/>
        <dsp:cNvSpPr/>
      </dsp:nvSpPr>
      <dsp:spPr>
        <a:xfrm rot="8100000">
          <a:off x="33446" y="227917"/>
          <a:ext cx="145455" cy="145455"/>
        </a:xfrm>
        <a:prstGeom prst="teardrop">
          <a:avLst>
            <a:gd name="adj" fmla="val 115000"/>
          </a:avLst>
        </a:prstGeom>
        <a:noFill/>
        <a:ln w="317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1BE69E-ECEC-2E49-9F1A-C515C344FB94}">
      <dsp:nvSpPr>
        <dsp:cNvPr id="0" name=""/>
        <dsp:cNvSpPr/>
      </dsp:nvSpPr>
      <dsp:spPr>
        <a:xfrm>
          <a:off x="49605" y="244076"/>
          <a:ext cx="113137" cy="113137"/>
        </a:xfrm>
        <a:prstGeom prst="ellipse">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265B8C5D-C68B-1344-9828-088C1E0DB438}">
      <dsp:nvSpPr>
        <dsp:cNvPr id="0" name=""/>
        <dsp:cNvSpPr/>
      </dsp:nvSpPr>
      <dsp:spPr>
        <a:xfrm>
          <a:off x="209026" y="403497"/>
          <a:ext cx="4491551" cy="585466"/>
        </a:xfrm>
        <a:prstGeom prst="rect">
          <a:avLst/>
        </a:prstGeom>
        <a:noFill/>
        <a:ln>
          <a:noFill/>
        </a:ln>
        <a:effectLst/>
      </dsp:spPr>
      <dsp:style>
        <a:lnRef idx="0">
          <a:scrgbClr r="0" g="0" b="0"/>
        </a:lnRef>
        <a:fillRef idx="0">
          <a:scrgbClr r="0" g="0" b="0"/>
        </a:fillRef>
        <a:effectRef idx="0">
          <a:scrgbClr r="0" g="0" b="0"/>
        </a:effectRef>
        <a:fontRef idx="minor"/>
      </dsp:style>
    </dsp:sp>
    <dsp:sp modelId="{A57B9018-CB2C-954C-A5CF-A365F030C9F9}">
      <dsp:nvSpPr>
        <dsp:cNvPr id="0" name=""/>
        <dsp:cNvSpPr/>
      </dsp:nvSpPr>
      <dsp:spPr>
        <a:xfrm>
          <a:off x="209026" y="197792"/>
          <a:ext cx="4491551" cy="205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err="1"/>
            <a:t>mai</a:t>
          </a:r>
          <a:r>
            <a:rPr lang="en-US" sz="1400" kern="1200" dirty="0"/>
            <a:t> 2022 – Première </a:t>
          </a:r>
          <a:r>
            <a:rPr lang="en-US" sz="1400" kern="1200" dirty="0" err="1"/>
            <a:t>présentation</a:t>
          </a:r>
          <a:endParaRPr lang="en-US" sz="1400" kern="1200" dirty="0"/>
        </a:p>
      </dsp:txBody>
      <dsp:txXfrm>
        <a:off x="209026" y="197792"/>
        <a:ext cx="4491551" cy="205704"/>
      </dsp:txXfrm>
    </dsp:sp>
    <dsp:sp modelId="{D6056C89-CD46-5E4B-A750-DBCC29E04E4D}">
      <dsp:nvSpPr>
        <dsp:cNvPr id="0" name=""/>
        <dsp:cNvSpPr/>
      </dsp:nvSpPr>
      <dsp:spPr>
        <a:xfrm>
          <a:off x="106173" y="403497"/>
          <a:ext cx="0" cy="585466"/>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0B658E9-B903-2249-A618-C9A915097989}">
      <dsp:nvSpPr>
        <dsp:cNvPr id="0" name=""/>
        <dsp:cNvSpPr/>
      </dsp:nvSpPr>
      <dsp:spPr>
        <a:xfrm>
          <a:off x="87484" y="970451"/>
          <a:ext cx="37026" cy="37026"/>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10F290-B98F-EA4B-8CCB-E39E9A4E9F6D}">
      <dsp:nvSpPr>
        <dsp:cNvPr id="0" name=""/>
        <dsp:cNvSpPr/>
      </dsp:nvSpPr>
      <dsp:spPr>
        <a:xfrm rot="18900000">
          <a:off x="2734570" y="1604556"/>
          <a:ext cx="145455" cy="145455"/>
        </a:xfrm>
        <a:prstGeom prst="teardrop">
          <a:avLst>
            <a:gd name="adj" fmla="val 115000"/>
          </a:avLst>
        </a:prstGeom>
        <a:solidFill>
          <a:srgbClr val="FF0000"/>
        </a:solidFill>
        <a:ln w="190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5F8C84-E528-0C48-9DBF-E5D80C2BA894}">
      <dsp:nvSpPr>
        <dsp:cNvPr id="0" name=""/>
        <dsp:cNvSpPr/>
      </dsp:nvSpPr>
      <dsp:spPr>
        <a:xfrm>
          <a:off x="2750729" y="1620715"/>
          <a:ext cx="113137" cy="113137"/>
        </a:xfrm>
        <a:prstGeom prst="ellipse">
          <a:avLst/>
        </a:prstGeom>
        <a:solidFill>
          <a:prstClr val="white">
            <a:hueOff val="0"/>
            <a:satOff val="0"/>
            <a:lumOff val="0"/>
          </a:prst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3B3A138-38A3-784C-AAEB-B0A0D997B686}">
      <dsp:nvSpPr>
        <dsp:cNvPr id="0" name=""/>
        <dsp:cNvSpPr/>
      </dsp:nvSpPr>
      <dsp:spPr>
        <a:xfrm>
          <a:off x="2910150" y="988964"/>
          <a:ext cx="4491551" cy="585466"/>
        </a:xfrm>
        <a:prstGeom prst="rect">
          <a:avLst/>
        </a:prstGeom>
        <a:noFill/>
        <a:ln>
          <a:noFill/>
        </a:ln>
        <a:effectLst/>
      </dsp:spPr>
      <dsp:style>
        <a:lnRef idx="0">
          <a:scrgbClr r="0" g="0" b="0"/>
        </a:lnRef>
        <a:fillRef idx="0">
          <a:scrgbClr r="0" g="0" b="0"/>
        </a:fillRef>
        <a:effectRef idx="0">
          <a:scrgbClr r="0" g="0" b="0"/>
        </a:effectRef>
        <a:fontRef idx="minor"/>
      </dsp:style>
    </dsp:sp>
    <dsp:sp modelId="{E336118D-7D0D-374A-A7B2-DCA310C0CB4E}">
      <dsp:nvSpPr>
        <dsp:cNvPr id="0" name=""/>
        <dsp:cNvSpPr/>
      </dsp:nvSpPr>
      <dsp:spPr>
        <a:xfrm>
          <a:off x="2910150" y="1574431"/>
          <a:ext cx="4491551" cy="205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t>26 </a:t>
          </a:r>
          <a:r>
            <a:rPr lang="en-US" sz="1400" kern="1200" dirty="0" err="1"/>
            <a:t>juin</a:t>
          </a:r>
          <a:r>
            <a:rPr lang="en-US" sz="1400" kern="1200" dirty="0"/>
            <a:t> 2023 – </a:t>
          </a:r>
          <a:r>
            <a:rPr lang="en-US" sz="1400" kern="1200" dirty="0" err="1"/>
            <a:t>Deuxième</a:t>
          </a:r>
          <a:r>
            <a:rPr lang="en-US" sz="1400" kern="1200" dirty="0"/>
            <a:t> </a:t>
          </a:r>
          <a:r>
            <a:rPr lang="en-US" sz="1400" kern="1200" dirty="0" err="1"/>
            <a:t>présentation</a:t>
          </a:r>
          <a:endParaRPr lang="en-US" sz="1400" kern="1200" dirty="0"/>
        </a:p>
      </dsp:txBody>
      <dsp:txXfrm>
        <a:off x="2910150" y="1574431"/>
        <a:ext cx="4491551" cy="205704"/>
      </dsp:txXfrm>
    </dsp:sp>
    <dsp:sp modelId="{EEE7E48E-CF8C-D949-9A02-A23DF7EBE06F}">
      <dsp:nvSpPr>
        <dsp:cNvPr id="0" name=""/>
        <dsp:cNvSpPr/>
      </dsp:nvSpPr>
      <dsp:spPr>
        <a:xfrm>
          <a:off x="2807298" y="988964"/>
          <a:ext cx="0" cy="585466"/>
        </a:xfrm>
        <a:prstGeom prst="line">
          <a:avLst/>
        </a:prstGeom>
        <a:noFill/>
        <a:ln w="12700" cap="flat" cmpd="sng" algn="ctr">
          <a:solidFill>
            <a:schemeClr val="accent2">
              <a:hueOff val="3221806"/>
              <a:satOff val="-9246"/>
              <a:lumOff val="-14805"/>
              <a:alphaOff val="0"/>
            </a:schemeClr>
          </a:solidFill>
          <a:prstDash val="dash"/>
          <a:miter lim="800000"/>
        </a:ln>
        <a:effectLst/>
      </dsp:spPr>
      <dsp:style>
        <a:lnRef idx="1">
          <a:scrgbClr r="0" g="0" b="0"/>
        </a:lnRef>
        <a:fillRef idx="0">
          <a:scrgbClr r="0" g="0" b="0"/>
        </a:fillRef>
        <a:effectRef idx="0">
          <a:scrgbClr r="0" g="0" b="0"/>
        </a:effectRef>
        <a:fontRef idx="minor"/>
      </dsp:style>
    </dsp:sp>
    <dsp:sp modelId="{3E10E675-AA50-F54D-82F7-ABEC9FC58091}">
      <dsp:nvSpPr>
        <dsp:cNvPr id="0" name=""/>
        <dsp:cNvSpPr/>
      </dsp:nvSpPr>
      <dsp:spPr>
        <a:xfrm>
          <a:off x="2788609" y="970451"/>
          <a:ext cx="37026" cy="37026"/>
        </a:xfrm>
        <a:prstGeom prst="ellipse">
          <a:avLst/>
        </a:prstGeom>
        <a:solidFill>
          <a:schemeClr val="accent2">
            <a:hueOff val="3221806"/>
            <a:satOff val="-9246"/>
            <a:lumOff val="-1480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A205CC-2964-814F-9581-519C64C77ECB}">
      <dsp:nvSpPr>
        <dsp:cNvPr id="0" name=""/>
        <dsp:cNvSpPr/>
      </dsp:nvSpPr>
      <dsp:spPr>
        <a:xfrm rot="8100000">
          <a:off x="5435695" y="227917"/>
          <a:ext cx="145455" cy="145455"/>
        </a:xfrm>
        <a:prstGeom prst="teardrop">
          <a:avLst>
            <a:gd name="adj" fmla="val 115000"/>
          </a:avLst>
        </a:prstGeom>
        <a:noFill/>
        <a:ln w="317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26D4B1-AFF5-5944-B6C8-EDE87AB9683F}">
      <dsp:nvSpPr>
        <dsp:cNvPr id="0" name=""/>
        <dsp:cNvSpPr/>
      </dsp:nvSpPr>
      <dsp:spPr>
        <a:xfrm>
          <a:off x="5451854" y="244076"/>
          <a:ext cx="113137" cy="113137"/>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E31DFECE-435B-7549-BCF8-8F50F68FCD6C}">
      <dsp:nvSpPr>
        <dsp:cNvPr id="0" name=""/>
        <dsp:cNvSpPr/>
      </dsp:nvSpPr>
      <dsp:spPr>
        <a:xfrm>
          <a:off x="5611275" y="403497"/>
          <a:ext cx="4491551" cy="585466"/>
        </a:xfrm>
        <a:prstGeom prst="rect">
          <a:avLst/>
        </a:prstGeom>
        <a:noFill/>
        <a:ln>
          <a:noFill/>
        </a:ln>
        <a:effectLst/>
      </dsp:spPr>
      <dsp:style>
        <a:lnRef idx="0">
          <a:scrgbClr r="0" g="0" b="0"/>
        </a:lnRef>
        <a:fillRef idx="0">
          <a:scrgbClr r="0" g="0" b="0"/>
        </a:fillRef>
        <a:effectRef idx="0">
          <a:scrgbClr r="0" g="0" b="0"/>
        </a:effectRef>
        <a:fontRef idx="minor"/>
      </dsp:style>
    </dsp:sp>
    <dsp:sp modelId="{66288F41-45BE-184C-8D76-1C95F419E980}">
      <dsp:nvSpPr>
        <dsp:cNvPr id="0" name=""/>
        <dsp:cNvSpPr/>
      </dsp:nvSpPr>
      <dsp:spPr>
        <a:xfrm>
          <a:off x="5611275" y="197792"/>
          <a:ext cx="4491551" cy="205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t>24 </a:t>
          </a:r>
          <a:r>
            <a:rPr lang="en-US" sz="1400" kern="1200" dirty="0" err="1"/>
            <a:t>juin</a:t>
          </a:r>
          <a:r>
            <a:rPr lang="en-US" sz="1400" kern="1200" dirty="0"/>
            <a:t> 2024 – </a:t>
          </a:r>
          <a:r>
            <a:rPr lang="en-US" sz="1400" kern="1200" dirty="0" err="1"/>
            <a:t>Troisième</a:t>
          </a:r>
          <a:r>
            <a:rPr lang="en-US" sz="1400" kern="1200" dirty="0"/>
            <a:t> </a:t>
          </a:r>
          <a:r>
            <a:rPr lang="en-US" sz="1400" kern="1200" dirty="0" err="1"/>
            <a:t>présentation</a:t>
          </a:r>
          <a:endParaRPr lang="en-US" sz="1400" kern="1200" dirty="0"/>
        </a:p>
      </dsp:txBody>
      <dsp:txXfrm>
        <a:off x="5611275" y="197792"/>
        <a:ext cx="4491551" cy="205704"/>
      </dsp:txXfrm>
    </dsp:sp>
    <dsp:sp modelId="{A51C4774-278D-5240-A03E-FFCD8FAADD68}">
      <dsp:nvSpPr>
        <dsp:cNvPr id="0" name=""/>
        <dsp:cNvSpPr/>
      </dsp:nvSpPr>
      <dsp:spPr>
        <a:xfrm>
          <a:off x="5508422" y="403497"/>
          <a:ext cx="0" cy="585466"/>
        </a:xfrm>
        <a:prstGeom prst="line">
          <a:avLst/>
        </a:prstGeom>
        <a:noFill/>
        <a:ln w="12700" cap="flat" cmpd="sng" algn="ctr">
          <a:solidFill>
            <a:schemeClr val="accent2">
              <a:hueOff val="6443612"/>
              <a:satOff val="-18493"/>
              <a:lumOff val="-29609"/>
              <a:alphaOff val="0"/>
            </a:schemeClr>
          </a:solidFill>
          <a:prstDash val="dash"/>
          <a:miter lim="800000"/>
        </a:ln>
        <a:effectLst/>
      </dsp:spPr>
      <dsp:style>
        <a:lnRef idx="1">
          <a:scrgbClr r="0" g="0" b="0"/>
        </a:lnRef>
        <a:fillRef idx="0">
          <a:scrgbClr r="0" g="0" b="0"/>
        </a:fillRef>
        <a:effectRef idx="0">
          <a:scrgbClr r="0" g="0" b="0"/>
        </a:effectRef>
        <a:fontRef idx="minor"/>
      </dsp:style>
    </dsp:sp>
    <dsp:sp modelId="{B61A8E38-E3A5-D74D-BDB0-ED0A6214ECAF}">
      <dsp:nvSpPr>
        <dsp:cNvPr id="0" name=""/>
        <dsp:cNvSpPr/>
      </dsp:nvSpPr>
      <dsp:spPr>
        <a:xfrm>
          <a:off x="5489733" y="970451"/>
          <a:ext cx="37026" cy="37026"/>
        </a:xfrm>
        <a:prstGeom prst="ellipse">
          <a:avLst/>
        </a:prstGeom>
        <a:solidFill>
          <a:schemeClr val="accent2">
            <a:hueOff val="6443612"/>
            <a:satOff val="-18493"/>
            <a:lumOff val="-29609"/>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2F9E9F-8C41-E946-84C4-9552467DDB8B}" type="datetimeFigureOut">
              <a:rPr lang="fr-FR" smtClean="0"/>
              <a:t>27/06/2024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FCE57-AF1A-6E48-8344-68AAC92251BB}" type="slidenum">
              <a:rPr lang="fr-FR" smtClean="0"/>
              <a:t>‹N°›</a:t>
            </a:fld>
            <a:endParaRPr lang="fr-FR"/>
          </a:p>
        </p:txBody>
      </p:sp>
    </p:spTree>
    <p:extLst>
      <p:ext uri="{BB962C8B-B14F-4D97-AF65-F5344CB8AC3E}">
        <p14:creationId xmlns:p14="http://schemas.microsoft.com/office/powerpoint/2010/main" val="2755997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1</a:t>
            </a:fld>
            <a:endParaRPr lang="fr-FR"/>
          </a:p>
        </p:txBody>
      </p:sp>
    </p:spTree>
    <p:extLst>
      <p:ext uri="{BB962C8B-B14F-4D97-AF65-F5344CB8AC3E}">
        <p14:creationId xmlns:p14="http://schemas.microsoft.com/office/powerpoint/2010/main" val="2015501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16</a:t>
            </a:fld>
            <a:endParaRPr lang="fr-FR"/>
          </a:p>
        </p:txBody>
      </p:sp>
    </p:spTree>
    <p:extLst>
      <p:ext uri="{BB962C8B-B14F-4D97-AF65-F5344CB8AC3E}">
        <p14:creationId xmlns:p14="http://schemas.microsoft.com/office/powerpoint/2010/main" val="4119980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17</a:t>
            </a:fld>
            <a:endParaRPr lang="fr-FR"/>
          </a:p>
        </p:txBody>
      </p:sp>
    </p:spTree>
    <p:extLst>
      <p:ext uri="{BB962C8B-B14F-4D97-AF65-F5344CB8AC3E}">
        <p14:creationId xmlns:p14="http://schemas.microsoft.com/office/powerpoint/2010/main" val="1454070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19</a:t>
            </a:fld>
            <a:endParaRPr lang="fr-FR"/>
          </a:p>
        </p:txBody>
      </p:sp>
    </p:spTree>
    <p:extLst>
      <p:ext uri="{BB962C8B-B14F-4D97-AF65-F5344CB8AC3E}">
        <p14:creationId xmlns:p14="http://schemas.microsoft.com/office/powerpoint/2010/main" val="3085312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21</a:t>
            </a:fld>
            <a:endParaRPr lang="fr-FR"/>
          </a:p>
        </p:txBody>
      </p:sp>
    </p:spTree>
    <p:extLst>
      <p:ext uri="{BB962C8B-B14F-4D97-AF65-F5344CB8AC3E}">
        <p14:creationId xmlns:p14="http://schemas.microsoft.com/office/powerpoint/2010/main" val="1646272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22</a:t>
            </a:fld>
            <a:endParaRPr lang="fr-FR"/>
          </a:p>
        </p:txBody>
      </p:sp>
    </p:spTree>
    <p:extLst>
      <p:ext uri="{BB962C8B-B14F-4D97-AF65-F5344CB8AC3E}">
        <p14:creationId xmlns:p14="http://schemas.microsoft.com/office/powerpoint/2010/main" val="2623585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s’agit de nouvelles dispositions prises cette année et qui ne justifient pas la création d’une section.</a:t>
            </a:r>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23</a:t>
            </a:fld>
            <a:endParaRPr lang="fr-FR"/>
          </a:p>
        </p:txBody>
      </p:sp>
    </p:spTree>
    <p:extLst>
      <p:ext uri="{BB962C8B-B14F-4D97-AF65-F5344CB8AC3E}">
        <p14:creationId xmlns:p14="http://schemas.microsoft.com/office/powerpoint/2010/main" val="129319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s’agit de nouvelles dispositions prises cette </a:t>
            </a:r>
            <a:r>
              <a:rPr lang="fr-FR"/>
              <a:t>année et qui </a:t>
            </a:r>
            <a:r>
              <a:rPr lang="fr-FR" dirty="0"/>
              <a:t>ne justifient pas la création d’une section.</a:t>
            </a:r>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24</a:t>
            </a:fld>
            <a:endParaRPr lang="fr-FR"/>
          </a:p>
        </p:txBody>
      </p:sp>
    </p:spTree>
    <p:extLst>
      <p:ext uri="{BB962C8B-B14F-4D97-AF65-F5344CB8AC3E}">
        <p14:creationId xmlns:p14="http://schemas.microsoft.com/office/powerpoint/2010/main" val="3030412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s’agit de nouvelles dispositions prises cette </a:t>
            </a:r>
            <a:r>
              <a:rPr lang="fr-FR"/>
              <a:t>année et qui </a:t>
            </a:r>
            <a:r>
              <a:rPr lang="fr-FR" dirty="0"/>
              <a:t>ne justifient pas la création d’une section.</a:t>
            </a:r>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25</a:t>
            </a:fld>
            <a:endParaRPr lang="fr-FR"/>
          </a:p>
        </p:txBody>
      </p:sp>
    </p:spTree>
    <p:extLst>
      <p:ext uri="{BB962C8B-B14F-4D97-AF65-F5344CB8AC3E}">
        <p14:creationId xmlns:p14="http://schemas.microsoft.com/office/powerpoint/2010/main" val="3729640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s’agit de nouvelles dispositions prises cette année et qui ne justifient pas la création d’une section.</a:t>
            </a:r>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26</a:t>
            </a:fld>
            <a:endParaRPr lang="fr-FR"/>
          </a:p>
        </p:txBody>
      </p:sp>
    </p:spTree>
    <p:extLst>
      <p:ext uri="{BB962C8B-B14F-4D97-AF65-F5344CB8AC3E}">
        <p14:creationId xmlns:p14="http://schemas.microsoft.com/office/powerpoint/2010/main" val="1755959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27</a:t>
            </a:fld>
            <a:endParaRPr lang="fr-FR"/>
          </a:p>
        </p:txBody>
      </p:sp>
    </p:spTree>
    <p:extLst>
      <p:ext uri="{BB962C8B-B14F-4D97-AF65-F5344CB8AC3E}">
        <p14:creationId xmlns:p14="http://schemas.microsoft.com/office/powerpoint/2010/main" val="2467436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a:lnSpc>
                <a:spcPct val="115000"/>
              </a:lnSpc>
            </a:pPr>
            <a:r>
              <a:rPr lang="fr-BE" sz="1800" b="1" u="sng" dirty="0">
                <a:effectLst/>
              </a:rPr>
              <a:t>Pour rappel : les problèmes majeurs de malpropreté à Anderlecht constatés à la base de ce plan étaient en 2020 : </a:t>
            </a:r>
          </a:p>
          <a:p>
            <a:pPr algn="l" rtl="0">
              <a:lnSpc>
                <a:spcPct val="115000"/>
              </a:lnSpc>
            </a:pPr>
            <a:endParaRPr lang="fr-BE" sz="1600" b="1" u="sng" dirty="0">
              <a:effectLst/>
            </a:endParaRPr>
          </a:p>
          <a:p>
            <a:pPr marL="171450" indent="-171450" rtl="0">
              <a:lnSpc>
                <a:spcPct val="115000"/>
              </a:lnSpc>
              <a:buFont typeface="Arial" panose="020B0604020202020204" pitchFamily="34" charset="0"/>
              <a:buChar char="•"/>
            </a:pPr>
            <a:r>
              <a:rPr lang="fr-BE" dirty="0">
                <a:effectLst/>
              </a:rPr>
              <a:t>présence de dépôts clandestins d’encombrants dans l’espace public</a:t>
            </a:r>
          </a:p>
          <a:p>
            <a:pPr marL="171450" indent="-171450" rtl="0">
              <a:lnSpc>
                <a:spcPct val="115000"/>
              </a:lnSpc>
              <a:buFont typeface="Arial" panose="020B0604020202020204" pitchFamily="34" charset="0"/>
              <a:buChar char="•"/>
            </a:pPr>
            <a:r>
              <a:rPr lang="fr-BE" dirty="0">
                <a:effectLst/>
              </a:rPr>
              <a:t>présence de sacs sortis au mauvais moment, au mauvais endroit</a:t>
            </a:r>
          </a:p>
          <a:p>
            <a:pPr marL="171450" indent="-171450" rtl="0">
              <a:lnSpc>
                <a:spcPct val="115000"/>
              </a:lnSpc>
              <a:buFont typeface="Arial" panose="020B0604020202020204" pitchFamily="34" charset="0"/>
              <a:buChar char="•"/>
            </a:pPr>
            <a:r>
              <a:rPr lang="fr-BE" dirty="0">
                <a:effectLst/>
              </a:rPr>
              <a:t>corbeilles débordantes</a:t>
            </a:r>
          </a:p>
          <a:p>
            <a:pPr marL="171450" indent="-171450" rtl="0">
              <a:lnSpc>
                <a:spcPct val="115000"/>
              </a:lnSpc>
              <a:buFont typeface="Arial" panose="020B0604020202020204" pitchFamily="34" charset="0"/>
              <a:buChar char="•"/>
            </a:pPr>
            <a:r>
              <a:rPr lang="fr-BE" dirty="0">
                <a:effectLst/>
              </a:rPr>
              <a:t>sacs oranges (communaux) non ramassés</a:t>
            </a:r>
          </a:p>
          <a:p>
            <a:pPr marL="171450" indent="-171450" rtl="0">
              <a:lnSpc>
                <a:spcPct val="115000"/>
              </a:lnSpc>
              <a:buFont typeface="Arial" panose="020B0604020202020204" pitchFamily="34" charset="0"/>
              <a:buChar char="•"/>
            </a:pPr>
            <a:r>
              <a:rPr lang="fr-BE" dirty="0">
                <a:effectLst/>
              </a:rPr>
              <a:t>rues non-balayées (caniveaux, et trottoirs)</a:t>
            </a:r>
          </a:p>
          <a:p>
            <a:pPr marL="171450" indent="-171450" rtl="0">
              <a:lnSpc>
                <a:spcPct val="115000"/>
              </a:lnSpc>
              <a:buFont typeface="Arial" panose="020B0604020202020204" pitchFamily="34" charset="0"/>
              <a:buChar char="•"/>
            </a:pPr>
            <a:r>
              <a:rPr lang="fr-BE" dirty="0">
                <a:effectLst/>
              </a:rPr>
              <a:t>présence de mauvaises herbes - espaces verts non entretenus/sales</a:t>
            </a:r>
            <a:br>
              <a:rPr lang="fr-BE" dirty="0">
                <a:effectLst/>
              </a:rPr>
            </a:br>
            <a:endParaRPr lang="fr-BE" dirty="0">
              <a:effectLst/>
            </a:endParaRPr>
          </a:p>
          <a:p>
            <a:pPr rtl="0">
              <a:lnSpc>
                <a:spcPct val="115000"/>
              </a:lnSpc>
            </a:pPr>
            <a:r>
              <a:rPr lang="fr-BE" dirty="0">
                <a:effectLst/>
              </a:rPr>
              <a:t>Pour y remédier, le plan propreté se décline en 5 axes. Je les rappelle brièvement : 1. engager et réorganiser, 2. prévenir et sensibiliser 3. remédier et innover, 4. sanctionner, et 5. évaluer et objectiver.</a:t>
            </a:r>
          </a:p>
          <a:p>
            <a:pPr rtl="0">
              <a:lnSpc>
                <a:spcPct val="115000"/>
              </a:lnSpc>
            </a:pPr>
            <a:r>
              <a:rPr lang="fr-BE" dirty="0">
                <a:effectLst/>
              </a:rPr>
              <a:t>Pour financer ce plan, nous avions augmenté le PRI (impôt sur l’immobilier) compensé par une prime </a:t>
            </a:r>
            <a:r>
              <a:rPr lang="fr-BE" dirty="0" err="1">
                <a:effectLst/>
              </a:rPr>
              <a:t>BeHome</a:t>
            </a:r>
            <a:r>
              <a:rPr lang="fr-BE" dirty="0">
                <a:effectLst/>
              </a:rPr>
              <a:t> communale de 40€, et diminution de l’impôt sur le travail,</a:t>
            </a:r>
          </a:p>
          <a:p>
            <a:pPr rtl="0">
              <a:lnSpc>
                <a:spcPct val="115000"/>
              </a:lnSpc>
            </a:pPr>
            <a:r>
              <a:rPr lang="fr-BE" dirty="0">
                <a:effectLst/>
              </a:rPr>
              <a:t>Dans les grandes lignes, la commune a engagé un total 80 agents d’entretien, dont 70 ouvriers (16 vacants ?) En plus de renforcement des équipes de secteur (équipes mixtes jardiniers/balayeurs) et des équipes transverses telles que la collecte des corbeilles qui étaient en souffrance en début de législature, nous avons mis en place deux nouvelles équipes : </a:t>
            </a:r>
          </a:p>
          <a:p>
            <a:pPr rtl="0">
              <a:lnSpc>
                <a:spcPct val="115000"/>
              </a:lnSpc>
            </a:pPr>
            <a:r>
              <a:rPr lang="fr-BE" dirty="0">
                <a:effectLst/>
              </a:rPr>
              <a:t>Equipe weekend de 17 personnes du jeudi au lundi de 7h30 à 15h.</a:t>
            </a:r>
          </a:p>
          <a:p>
            <a:pPr rtl="0">
              <a:lnSpc>
                <a:spcPct val="115000"/>
              </a:lnSpc>
            </a:pPr>
            <a:r>
              <a:rPr lang="fr-BE" dirty="0">
                <a:effectLst/>
              </a:rPr>
              <a:t>Equipe mini-</a:t>
            </a:r>
            <a:r>
              <a:rPr lang="fr-BE" dirty="0" err="1">
                <a:effectLst/>
              </a:rPr>
              <a:t>recyparks</a:t>
            </a:r>
            <a:r>
              <a:rPr lang="fr-BE" dirty="0">
                <a:effectLst/>
              </a:rPr>
              <a:t> pour proposer une solution de proximité pour les gros déchets ménagers , agrandie à 10 personnes pour augmenter le nombre de mini-</a:t>
            </a:r>
            <a:r>
              <a:rPr lang="fr-BE" dirty="0" err="1">
                <a:effectLst/>
              </a:rPr>
              <a:t>recyparks</a:t>
            </a:r>
            <a:r>
              <a:rPr lang="fr-BE" dirty="0">
                <a:effectLst/>
              </a:rPr>
              <a:t> dans les prochaines semaines.</a:t>
            </a:r>
          </a:p>
          <a:p>
            <a:pPr rtl="0">
              <a:lnSpc>
                <a:spcPct val="115000"/>
              </a:lnSpc>
            </a:pPr>
            <a:r>
              <a:rPr lang="fr-BE" dirty="0">
                <a:effectLst/>
              </a:rPr>
              <a:t>La population jette de plus en plus en rue, en complément à la collecte de Bruxelles Propreté, ce que nos services ramasse est passé de 4.000 tonnes par an, à près de 5.500 tonnes pour cette année. Entre 15 et 20 tonnes de déchets collectés par jour. C’est énorme, car on ne parle pas ici de la canette ou de la pelure de banane, mais bien de dépôts clandestins, ou de mauvaise utilisation de corbeilles publiques.</a:t>
            </a:r>
          </a:p>
          <a:p>
            <a:pPr rtl="0">
              <a:lnSpc>
                <a:spcPct val="115000"/>
              </a:lnSpc>
            </a:pPr>
            <a:r>
              <a:rPr lang="fr-BE" dirty="0">
                <a:effectLst/>
              </a:rPr>
              <a:t>Lutter contre le sentiment d’impunité, via la sanction et l’information de la sanction. Pour cela, augmentation du nombre de caméras, et du personnel pour sanctionner via des planques, des fouilles, et autres enquêtes de quartier. Augmentation des montants des sanctions aussi. Résultat : près de 350.000 € de sanctions propreté, et ceci n’inclut pas les sanctions administratives communales (SAC). Pour information, en 2018, ce chiffre était de 220.000€, en 2019 270.000€. Cela n’est malheureusement pas suffisant, car trop d’Anderlechtois pensent que nous ne sanctionnons pas. Nous devons renforcer notre lutte contre le sentiment d’impunité, en faisant savoir que nous sanctionnons.</a:t>
            </a:r>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2</a:t>
            </a:fld>
            <a:endParaRPr lang="fr-FR"/>
          </a:p>
        </p:txBody>
      </p:sp>
    </p:spTree>
    <p:extLst>
      <p:ext uri="{BB962C8B-B14F-4D97-AF65-F5344CB8AC3E}">
        <p14:creationId xmlns:p14="http://schemas.microsoft.com/office/powerpoint/2010/main" val="2464051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Parfois, il y a des difficultés parce que les gens ne respectent pas les interdictions de stationnement...</a:t>
            </a:r>
          </a:p>
          <a:p>
            <a:endParaRPr lang="fr-FR" dirty="0"/>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28</a:t>
            </a:fld>
            <a:endParaRPr lang="fr-FR"/>
          </a:p>
        </p:txBody>
      </p:sp>
    </p:spTree>
    <p:extLst>
      <p:ext uri="{BB962C8B-B14F-4D97-AF65-F5344CB8AC3E}">
        <p14:creationId xmlns:p14="http://schemas.microsoft.com/office/powerpoint/2010/main" val="1109069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J’aime bien la dernière photo car elle montre que les opérations Rues Nettes mobilisent un nombre important de travailleurs</a:t>
            </a:r>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29</a:t>
            </a:fld>
            <a:endParaRPr lang="fr-FR"/>
          </a:p>
        </p:txBody>
      </p:sp>
    </p:spTree>
    <p:extLst>
      <p:ext uri="{BB962C8B-B14F-4D97-AF65-F5344CB8AC3E}">
        <p14:creationId xmlns:p14="http://schemas.microsoft.com/office/powerpoint/2010/main" val="1437752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32</a:t>
            </a:fld>
            <a:endParaRPr lang="fr-FR"/>
          </a:p>
        </p:txBody>
      </p:sp>
    </p:spTree>
    <p:extLst>
      <p:ext uri="{BB962C8B-B14F-4D97-AF65-F5344CB8AC3E}">
        <p14:creationId xmlns:p14="http://schemas.microsoft.com/office/powerpoint/2010/main" val="3604572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33</a:t>
            </a:fld>
            <a:endParaRPr lang="fr-FR"/>
          </a:p>
        </p:txBody>
      </p:sp>
    </p:spTree>
    <p:extLst>
      <p:ext uri="{BB962C8B-B14F-4D97-AF65-F5344CB8AC3E}">
        <p14:creationId xmlns:p14="http://schemas.microsoft.com/office/powerpoint/2010/main" val="1602557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34</a:t>
            </a:fld>
            <a:endParaRPr lang="fr-FR"/>
          </a:p>
        </p:txBody>
      </p:sp>
    </p:spTree>
    <p:extLst>
      <p:ext uri="{BB962C8B-B14F-4D97-AF65-F5344CB8AC3E}">
        <p14:creationId xmlns:p14="http://schemas.microsoft.com/office/powerpoint/2010/main" val="931203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rappel:</a:t>
            </a:r>
          </a:p>
          <a:p>
            <a:endParaRPr lang="fr-FR" dirty="0"/>
          </a:p>
          <a:p>
            <a:r>
              <a:rPr lang="fr-FR" dirty="0"/>
              <a:t>Les 5 axes sont</a:t>
            </a:r>
          </a:p>
          <a:p>
            <a:pPr marL="228600" indent="-228600">
              <a:buFont typeface="+mj-lt"/>
              <a:buAutoNum type="arabicPeriod"/>
            </a:pPr>
            <a:r>
              <a:rPr lang="fr-FR" dirty="0"/>
              <a:t>Engager et réorganiser</a:t>
            </a:r>
          </a:p>
          <a:p>
            <a:pPr marL="228600" indent="-228600">
              <a:buFont typeface="+mj-lt"/>
              <a:buAutoNum type="arabicPeriod"/>
            </a:pPr>
            <a:r>
              <a:rPr lang="fr-BE" dirty="0"/>
              <a:t>Prévenir, sensibiliser et communiquer</a:t>
            </a:r>
          </a:p>
          <a:p>
            <a:pPr marL="228600" indent="-228600">
              <a:buFont typeface="+mj-lt"/>
              <a:buAutoNum type="arabicPeriod"/>
            </a:pPr>
            <a:r>
              <a:rPr lang="fr-BE" dirty="0"/>
              <a:t>Remédier et innover</a:t>
            </a:r>
          </a:p>
          <a:p>
            <a:pPr marL="228600" indent="-228600">
              <a:buFont typeface="+mj-lt"/>
              <a:buAutoNum type="arabicPeriod"/>
            </a:pPr>
            <a:r>
              <a:rPr lang="fr-BE" dirty="0"/>
              <a:t>Sanctionner</a:t>
            </a:r>
          </a:p>
          <a:p>
            <a:pPr marL="228600" indent="-228600">
              <a:buFont typeface="+mj-lt"/>
              <a:buAutoNum type="arabicPeriod"/>
            </a:pPr>
            <a:r>
              <a:rPr lang="fr-BE" dirty="0"/>
              <a:t>Évaluer et objectiver</a:t>
            </a:r>
            <a:endParaRPr lang="fr-FR" dirty="0"/>
          </a:p>
          <a:p>
            <a:pPr marL="228600" indent="-228600">
              <a:buFont typeface="+mj-lt"/>
              <a:buAutoNum type="arabicPeriod"/>
            </a:pPr>
            <a:endParaRPr lang="fr-FR" dirty="0"/>
          </a:p>
          <a:p>
            <a:r>
              <a:rPr lang="fr-FR" dirty="0"/>
              <a:t>Les objectifs sont</a:t>
            </a:r>
          </a:p>
          <a:p>
            <a:pPr marL="228600" indent="-228600" algn="l">
              <a:buFont typeface="+mj-lt"/>
              <a:buAutoNum type="arabicPeriod"/>
            </a:pPr>
            <a:r>
              <a:rPr lang="fr-BE" b="0" i="0" u="none" strike="noStrike" dirty="0">
                <a:solidFill>
                  <a:srgbClr val="393939"/>
                </a:solidFill>
                <a:effectLst/>
                <a:latin typeface="InterRegular"/>
              </a:rPr>
              <a:t>présence de dépôts clandestins d’encombrants dans l’espace public</a:t>
            </a:r>
          </a:p>
          <a:p>
            <a:pPr marL="228600" indent="-228600" algn="l">
              <a:buFont typeface="+mj-lt"/>
              <a:buAutoNum type="arabicPeriod"/>
            </a:pPr>
            <a:r>
              <a:rPr lang="fr-BE" b="0" i="0" u="none" strike="noStrike" dirty="0">
                <a:solidFill>
                  <a:srgbClr val="393939"/>
                </a:solidFill>
                <a:effectLst/>
                <a:latin typeface="InterRegular"/>
              </a:rPr>
              <a:t>présence de sacs sortis au mauvais moment, au mauvais endroit</a:t>
            </a:r>
          </a:p>
          <a:p>
            <a:pPr marL="228600" indent="-228600" algn="l">
              <a:buFont typeface="+mj-lt"/>
              <a:buAutoNum type="arabicPeriod"/>
            </a:pPr>
            <a:r>
              <a:rPr lang="fr-BE" b="0" i="0" u="none" strike="noStrike" dirty="0">
                <a:solidFill>
                  <a:srgbClr val="393939"/>
                </a:solidFill>
                <a:effectLst/>
                <a:latin typeface="InterRegular"/>
              </a:rPr>
              <a:t>corbeilles débordantes</a:t>
            </a:r>
          </a:p>
          <a:p>
            <a:pPr marL="228600" indent="-228600" algn="l">
              <a:buFont typeface="+mj-lt"/>
              <a:buAutoNum type="arabicPeriod"/>
            </a:pPr>
            <a:r>
              <a:rPr lang="fr-BE" b="0" i="0" u="none" strike="noStrike" dirty="0">
                <a:solidFill>
                  <a:srgbClr val="393939"/>
                </a:solidFill>
                <a:effectLst/>
                <a:latin typeface="InterRegular"/>
              </a:rPr>
              <a:t>sacs oranges (communaux) non ramassés</a:t>
            </a:r>
          </a:p>
          <a:p>
            <a:pPr marL="228600" indent="-228600" algn="l">
              <a:buFont typeface="+mj-lt"/>
              <a:buAutoNum type="arabicPeriod"/>
            </a:pPr>
            <a:r>
              <a:rPr lang="fr-BE" b="0" i="0" u="none" strike="noStrike" dirty="0">
                <a:solidFill>
                  <a:srgbClr val="393939"/>
                </a:solidFill>
                <a:effectLst/>
                <a:latin typeface="InterRegular"/>
              </a:rPr>
              <a:t>rues non-balayées (caniveaux, et trottoirs)</a:t>
            </a:r>
          </a:p>
          <a:p>
            <a:pPr marL="228600" indent="-228600" algn="l">
              <a:buFont typeface="+mj-lt"/>
              <a:buAutoNum type="arabicPeriod"/>
            </a:pPr>
            <a:r>
              <a:rPr lang="fr-BE" b="0" i="0" u="none" strike="noStrike" dirty="0">
                <a:solidFill>
                  <a:srgbClr val="393939"/>
                </a:solidFill>
                <a:effectLst/>
                <a:latin typeface="InterRegular"/>
              </a:rPr>
              <a:t>présence de mauvaises herbes - espaces verts non entretenus/sales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3</a:t>
            </a:fld>
            <a:endParaRPr lang="fr-FR"/>
          </a:p>
        </p:txBody>
      </p:sp>
    </p:spTree>
    <p:extLst>
      <p:ext uri="{BB962C8B-B14F-4D97-AF65-F5344CB8AC3E}">
        <p14:creationId xmlns:p14="http://schemas.microsoft.com/office/powerpoint/2010/main" val="1215982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présentation ne suivra pas le canevas des 2 précédentes puisqu’on se focalise uniquement sur les apports des 12 derniers mois</a:t>
            </a:r>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4</a:t>
            </a:fld>
            <a:endParaRPr lang="fr-FR"/>
          </a:p>
        </p:txBody>
      </p:sp>
    </p:spTree>
    <p:extLst>
      <p:ext uri="{BB962C8B-B14F-4D97-AF65-F5344CB8AC3E}">
        <p14:creationId xmlns:p14="http://schemas.microsoft.com/office/powerpoint/2010/main" val="3070392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b="0" i="0" u="none" strike="noStrike" dirty="0">
                <a:solidFill>
                  <a:srgbClr val="000000"/>
                </a:solidFill>
                <a:effectLst/>
                <a:latin typeface="-webkit-standard"/>
              </a:rPr>
              <a:t>Création d’un poste d’assistant technique «Actions Propreté», dont la mission principale est de planifier et coordonner les tâches de nettoyage et d'entretien sur le long terme. Ce poste est conçu pour gérer les opérations qui ne se déroulent pas selon un rythme journalier </a:t>
            </a:r>
            <a:r>
              <a:rPr lang="fr-FR" dirty="0"/>
              <a:t>(Rues nettes, Quartiers Nets, Action MMM, Avaloirs...). L</a:t>
            </a:r>
            <a:r>
              <a:rPr lang="fr-BE" b="0" i="0" u="none" strike="noStrike" dirty="0">
                <a:solidFill>
                  <a:srgbClr val="000000"/>
                </a:solidFill>
                <a:effectLst/>
                <a:latin typeface="-webkit-standard"/>
              </a:rPr>
              <a:t>’assistant technique «Actions Propreté» </a:t>
            </a:r>
            <a:r>
              <a:rPr lang="fr-FR" dirty="0"/>
              <a:t>organise son calendrier en tenant compte des ressources disponibles dans les autres équipes.</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b="0" i="0" u="none" strike="noStrike" dirty="0">
                <a:solidFill>
                  <a:srgbClr val="000000"/>
                </a:solidFill>
                <a:effectLst/>
                <a:latin typeface="-webkit-standard"/>
              </a:rPr>
              <a:t>Remplacement du poste de « Secrétaire Technique Secteurs &amp; Logistique » (niveau B) par le poste d'« Assistant Technique Chef » (niveau C4) afin d'améliorer la fluidité de la ligne hiérarchique. En effet, l'Assistant Technique Chef conserve une forte présence sur le terrain, ce qui permet de mieux coordonner les équipes et d'assurer une gestion plus efficace des opérations.</a:t>
            </a:r>
            <a:endParaRPr lang="fr-FR"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b="0" i="0" u="none" strike="noStrike" dirty="0">
                <a:solidFill>
                  <a:srgbClr val="000000"/>
                </a:solidFill>
                <a:effectLst/>
                <a:latin typeface="-webkit-standard"/>
              </a:rPr>
              <a:t>Entrée en fonction de l’assistant technique </a:t>
            </a:r>
            <a:r>
              <a:rPr lang="fr-BE" dirty="0">
                <a:solidFill>
                  <a:srgbClr val="000000"/>
                </a:solidFill>
                <a:latin typeface="-webkit-standard"/>
              </a:rPr>
              <a:t>c</a:t>
            </a:r>
            <a:r>
              <a:rPr lang="fr-BE" b="0" i="0" u="none" strike="noStrike" dirty="0">
                <a:solidFill>
                  <a:srgbClr val="000000"/>
                </a:solidFill>
                <a:effectLst/>
                <a:latin typeface="-webkit-standard"/>
              </a:rPr>
              <a:t>améra (poste déjà présenté dans l’organigramme de l’année précédente)</a:t>
            </a:r>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6</a:t>
            </a:fld>
            <a:endParaRPr lang="fr-FR"/>
          </a:p>
        </p:txBody>
      </p:sp>
    </p:spTree>
    <p:extLst>
      <p:ext uri="{BB962C8B-B14F-4D97-AF65-F5344CB8AC3E}">
        <p14:creationId xmlns:p14="http://schemas.microsoft.com/office/powerpoint/2010/main" val="3301667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AVPU: Association des Villes pour la Propreté Urbaine</a:t>
            </a:r>
          </a:p>
          <a:p>
            <a:endParaRPr lang="fr-FR" dirty="0"/>
          </a:p>
          <a:p>
            <a:r>
              <a:rPr lang="fr-FR" dirty="0"/>
              <a:t>L’AVPU a développé une méthodologie pour établir des indicateurs de propreté</a:t>
            </a:r>
            <a:br>
              <a:rPr lang="fr-FR" dirty="0"/>
            </a:br>
            <a:r>
              <a:rPr lang="fr-FR" dirty="0"/>
              <a:t>Nous y adhérons depuis février 2022 (</a:t>
            </a:r>
            <a:r>
              <a:rPr lang="fr-BE" b="0" i="0" u="none" strike="noStrike" dirty="0">
                <a:solidFill>
                  <a:srgbClr val="000000"/>
                </a:solidFill>
                <a:effectLst/>
                <a:highlight>
                  <a:srgbClr val="FFFFFF"/>
                </a:highlight>
                <a:latin typeface="Calibri" panose="020F0502020204030204" pitchFamily="34" charset="0"/>
              </a:rPr>
              <a:t>BOS n° 101152</a:t>
            </a:r>
            <a:r>
              <a:rPr lang="fr-FR" dirty="0"/>
              <a:t>)</a:t>
            </a:r>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10</a:t>
            </a:fld>
            <a:endParaRPr lang="fr-FR"/>
          </a:p>
        </p:txBody>
      </p:sp>
    </p:spTree>
    <p:extLst>
      <p:ext uri="{BB962C8B-B14F-4D97-AF65-F5344CB8AC3E}">
        <p14:creationId xmlns:p14="http://schemas.microsoft.com/office/powerpoint/2010/main" val="696043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13</a:t>
            </a:fld>
            <a:endParaRPr lang="fr-FR"/>
          </a:p>
        </p:txBody>
      </p:sp>
    </p:spTree>
    <p:extLst>
      <p:ext uri="{BB962C8B-B14F-4D97-AF65-F5344CB8AC3E}">
        <p14:creationId xmlns:p14="http://schemas.microsoft.com/office/powerpoint/2010/main" val="4124690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dirty="0"/>
              <a:t>Plaintes PP = Plaintes Propreté Publique</a:t>
            </a:r>
          </a:p>
          <a:p>
            <a:endParaRPr lang="fr-FR" b="1" dirty="0"/>
          </a:p>
          <a:p>
            <a:r>
              <a:rPr lang="fr-FR" b="1" dirty="0"/>
              <a:t>Perte causée par les incivilités (non compensées par des sanctions)</a:t>
            </a:r>
            <a:endParaRPr lang="fr-FR" dirty="0"/>
          </a:p>
          <a:p>
            <a:r>
              <a:rPr lang="fr-FR" dirty="0"/>
              <a:t>L’objectif de cet encadré est de montrer que notre problème principal est le coût colossal des incivilités.</a:t>
            </a:r>
          </a:p>
          <a:p>
            <a:r>
              <a:rPr lang="fr-FR" dirty="0"/>
              <a:t>En effet, les sanctions compensent le préjudice qu’elles occasionnent.</a:t>
            </a:r>
          </a:p>
          <a:p>
            <a:r>
              <a:rPr lang="fr-FR" dirty="0"/>
              <a:t>Les incivilités qui n’ont pas été sanctionnées consomment des ressources sans la moindre compensation.</a:t>
            </a:r>
          </a:p>
          <a:p>
            <a:r>
              <a:rPr lang="fr-FR" dirty="0"/>
              <a:t>Elles sont d’autant plus préjudiciables qu’elles détériorent l’image de la commune.</a:t>
            </a:r>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14</a:t>
            </a:fld>
            <a:endParaRPr lang="fr-FR"/>
          </a:p>
        </p:txBody>
      </p:sp>
    </p:spTree>
    <p:extLst>
      <p:ext uri="{BB962C8B-B14F-4D97-AF65-F5344CB8AC3E}">
        <p14:creationId xmlns:p14="http://schemas.microsoft.com/office/powerpoint/2010/main" val="2674651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DFCE57-AF1A-6E48-8344-68AAC92251BB}" type="slidenum">
              <a:rPr lang="fr-FR" smtClean="0"/>
              <a:t>15</a:t>
            </a:fld>
            <a:endParaRPr lang="fr-FR"/>
          </a:p>
        </p:txBody>
      </p:sp>
    </p:spTree>
    <p:extLst>
      <p:ext uri="{BB962C8B-B14F-4D97-AF65-F5344CB8AC3E}">
        <p14:creationId xmlns:p14="http://schemas.microsoft.com/office/powerpoint/2010/main" val="777194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4CF7BC-DA2D-3BC6-9587-FE275BC33FB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E6052EF-2711-E1EE-EE4E-7EAC3EDB2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26607CA-3333-D92A-072C-65A04F1F2CB1}"/>
              </a:ext>
            </a:extLst>
          </p:cNvPr>
          <p:cNvSpPr>
            <a:spLocks noGrp="1"/>
          </p:cNvSpPr>
          <p:nvPr>
            <p:ph type="dt" sz="half" idx="10"/>
          </p:nvPr>
        </p:nvSpPr>
        <p:spPr/>
        <p:txBody>
          <a:bodyPr/>
          <a:lstStyle/>
          <a:p>
            <a:fld id="{AA0154FA-48CF-4C99-BC9B-5F1B7C95A6B8}" type="datetimeFigureOut">
              <a:rPr lang="nl-NL" smtClean="0"/>
              <a:t>27-06-2024</a:t>
            </a:fld>
            <a:endParaRPr lang="nl-NL"/>
          </a:p>
        </p:txBody>
      </p:sp>
      <p:sp>
        <p:nvSpPr>
          <p:cNvPr id="5" name="Espace réservé du pied de page 4">
            <a:extLst>
              <a:ext uri="{FF2B5EF4-FFF2-40B4-BE49-F238E27FC236}">
                <a16:creationId xmlns:a16="http://schemas.microsoft.com/office/drawing/2014/main" id="{B96C21BC-D8CB-2CBF-3F88-C4F6D7636EAB}"/>
              </a:ext>
            </a:extLst>
          </p:cNvPr>
          <p:cNvSpPr>
            <a:spLocks noGrp="1"/>
          </p:cNvSpPr>
          <p:nvPr>
            <p:ph type="ftr" sz="quarter" idx="11"/>
          </p:nvPr>
        </p:nvSpPr>
        <p:spPr/>
        <p:txBody>
          <a:bodyPr/>
          <a:lstStyle/>
          <a:p>
            <a:r>
              <a:rPr lang="nl-NL" dirty="0"/>
              <a:t>Plan </a:t>
            </a:r>
            <a:r>
              <a:rPr lang="nl-NL" dirty="0" err="1"/>
              <a:t>Propreté</a:t>
            </a:r>
            <a:r>
              <a:rPr lang="nl-NL" dirty="0"/>
              <a:t> 2021-2024 – </a:t>
            </a:r>
            <a:r>
              <a:rPr lang="nl-NL" dirty="0" err="1"/>
              <a:t>Année</a:t>
            </a:r>
            <a:r>
              <a:rPr lang="nl-NL" dirty="0"/>
              <a:t> 2024</a:t>
            </a:r>
          </a:p>
        </p:txBody>
      </p:sp>
      <p:sp>
        <p:nvSpPr>
          <p:cNvPr id="6" name="Espace réservé du numéro de diapositive 5">
            <a:extLst>
              <a:ext uri="{FF2B5EF4-FFF2-40B4-BE49-F238E27FC236}">
                <a16:creationId xmlns:a16="http://schemas.microsoft.com/office/drawing/2014/main" id="{34291CA4-E0EB-53A9-9344-73C4E72527BB}"/>
              </a:ext>
            </a:extLst>
          </p:cNvPr>
          <p:cNvSpPr>
            <a:spLocks noGrp="1"/>
          </p:cNvSpPr>
          <p:nvPr>
            <p:ph type="sldNum" sz="quarter" idx="12"/>
          </p:nvPr>
        </p:nvSpPr>
        <p:spPr/>
        <p:txBody>
          <a:bodyPr/>
          <a:lstStyle/>
          <a:p>
            <a:fld id="{856352D6-5225-4F62-A963-CCCD795C2870}" type="slidenum">
              <a:rPr lang="nl-NL" smtClean="0"/>
              <a:t>‹N°›</a:t>
            </a:fld>
            <a:endParaRPr lang="nl-NL"/>
          </a:p>
        </p:txBody>
      </p:sp>
    </p:spTree>
    <p:extLst>
      <p:ext uri="{BB962C8B-B14F-4D97-AF65-F5344CB8AC3E}">
        <p14:creationId xmlns:p14="http://schemas.microsoft.com/office/powerpoint/2010/main" val="421520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A8F317-2140-F863-E619-F82BC860482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D575D4A-DB65-CBBC-8F85-536020DAF2A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B0159E8-58CB-4E11-0A94-96D5442316A2}"/>
              </a:ext>
            </a:extLst>
          </p:cNvPr>
          <p:cNvSpPr>
            <a:spLocks noGrp="1"/>
          </p:cNvSpPr>
          <p:nvPr>
            <p:ph type="dt" sz="half" idx="10"/>
          </p:nvPr>
        </p:nvSpPr>
        <p:spPr/>
        <p:txBody>
          <a:bodyPr/>
          <a:lstStyle/>
          <a:p>
            <a:fld id="{AA0154FA-48CF-4C99-BC9B-5F1B7C95A6B8}" type="datetimeFigureOut">
              <a:rPr lang="nl-NL" smtClean="0"/>
              <a:t>27-06-2024</a:t>
            </a:fld>
            <a:endParaRPr lang="nl-NL"/>
          </a:p>
        </p:txBody>
      </p:sp>
      <p:sp>
        <p:nvSpPr>
          <p:cNvPr id="5" name="Espace réservé du pied de page 4">
            <a:extLst>
              <a:ext uri="{FF2B5EF4-FFF2-40B4-BE49-F238E27FC236}">
                <a16:creationId xmlns:a16="http://schemas.microsoft.com/office/drawing/2014/main" id="{02526F60-5258-0452-ED93-1317A5CEF545}"/>
              </a:ext>
            </a:extLst>
          </p:cNvPr>
          <p:cNvSpPr>
            <a:spLocks noGrp="1"/>
          </p:cNvSpPr>
          <p:nvPr>
            <p:ph type="ftr" sz="quarter" idx="11"/>
          </p:nvPr>
        </p:nvSpPr>
        <p:spPr/>
        <p:txBody>
          <a:bodyPr/>
          <a:lstStyle/>
          <a:p>
            <a:endParaRPr lang="nl-NL"/>
          </a:p>
        </p:txBody>
      </p:sp>
      <p:sp>
        <p:nvSpPr>
          <p:cNvPr id="6" name="Espace réservé du numéro de diapositive 5">
            <a:extLst>
              <a:ext uri="{FF2B5EF4-FFF2-40B4-BE49-F238E27FC236}">
                <a16:creationId xmlns:a16="http://schemas.microsoft.com/office/drawing/2014/main" id="{25022B4A-EDFB-CC59-B295-07F3690156C2}"/>
              </a:ext>
            </a:extLst>
          </p:cNvPr>
          <p:cNvSpPr>
            <a:spLocks noGrp="1"/>
          </p:cNvSpPr>
          <p:nvPr>
            <p:ph type="sldNum" sz="quarter" idx="12"/>
          </p:nvPr>
        </p:nvSpPr>
        <p:spPr/>
        <p:txBody>
          <a:bodyPr/>
          <a:lstStyle/>
          <a:p>
            <a:fld id="{856352D6-5225-4F62-A963-CCCD795C2870}" type="slidenum">
              <a:rPr lang="nl-NL" smtClean="0"/>
              <a:t>‹N°›</a:t>
            </a:fld>
            <a:endParaRPr lang="nl-NL"/>
          </a:p>
        </p:txBody>
      </p:sp>
    </p:spTree>
    <p:extLst>
      <p:ext uri="{BB962C8B-B14F-4D97-AF65-F5344CB8AC3E}">
        <p14:creationId xmlns:p14="http://schemas.microsoft.com/office/powerpoint/2010/main" val="3169915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4CD3CD6-6F62-9F60-4E92-AD4B89E4FCD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8ACF108-4062-DD0F-AD67-3477A7559E5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9C71894-0136-DC7D-B4FA-AB5B69BB128B}"/>
              </a:ext>
            </a:extLst>
          </p:cNvPr>
          <p:cNvSpPr>
            <a:spLocks noGrp="1"/>
          </p:cNvSpPr>
          <p:nvPr>
            <p:ph type="dt" sz="half" idx="10"/>
          </p:nvPr>
        </p:nvSpPr>
        <p:spPr/>
        <p:txBody>
          <a:bodyPr/>
          <a:lstStyle/>
          <a:p>
            <a:fld id="{AA0154FA-48CF-4C99-BC9B-5F1B7C95A6B8}" type="datetimeFigureOut">
              <a:rPr lang="nl-NL" smtClean="0"/>
              <a:t>27-06-2024</a:t>
            </a:fld>
            <a:endParaRPr lang="nl-NL"/>
          </a:p>
        </p:txBody>
      </p:sp>
      <p:sp>
        <p:nvSpPr>
          <p:cNvPr id="5" name="Espace réservé du pied de page 4">
            <a:extLst>
              <a:ext uri="{FF2B5EF4-FFF2-40B4-BE49-F238E27FC236}">
                <a16:creationId xmlns:a16="http://schemas.microsoft.com/office/drawing/2014/main" id="{E6E8652C-F622-B0C4-3161-A0270015D4E8}"/>
              </a:ext>
            </a:extLst>
          </p:cNvPr>
          <p:cNvSpPr>
            <a:spLocks noGrp="1"/>
          </p:cNvSpPr>
          <p:nvPr>
            <p:ph type="ftr" sz="quarter" idx="11"/>
          </p:nvPr>
        </p:nvSpPr>
        <p:spPr/>
        <p:txBody>
          <a:bodyPr/>
          <a:lstStyle/>
          <a:p>
            <a:endParaRPr lang="nl-NL"/>
          </a:p>
        </p:txBody>
      </p:sp>
      <p:sp>
        <p:nvSpPr>
          <p:cNvPr id="6" name="Espace réservé du numéro de diapositive 5">
            <a:extLst>
              <a:ext uri="{FF2B5EF4-FFF2-40B4-BE49-F238E27FC236}">
                <a16:creationId xmlns:a16="http://schemas.microsoft.com/office/drawing/2014/main" id="{43D0B781-EF74-D79C-DBEF-5B8BD816A72F}"/>
              </a:ext>
            </a:extLst>
          </p:cNvPr>
          <p:cNvSpPr>
            <a:spLocks noGrp="1"/>
          </p:cNvSpPr>
          <p:nvPr>
            <p:ph type="sldNum" sz="quarter" idx="12"/>
          </p:nvPr>
        </p:nvSpPr>
        <p:spPr/>
        <p:txBody>
          <a:bodyPr/>
          <a:lstStyle/>
          <a:p>
            <a:fld id="{856352D6-5225-4F62-A963-CCCD795C2870}" type="slidenum">
              <a:rPr lang="nl-NL" smtClean="0"/>
              <a:t>‹N°›</a:t>
            </a:fld>
            <a:endParaRPr lang="nl-NL"/>
          </a:p>
        </p:txBody>
      </p:sp>
    </p:spTree>
    <p:extLst>
      <p:ext uri="{BB962C8B-B14F-4D97-AF65-F5344CB8AC3E}">
        <p14:creationId xmlns:p14="http://schemas.microsoft.com/office/powerpoint/2010/main" val="24847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6397AB-441F-BF40-764C-B9F42A759C41}"/>
              </a:ext>
            </a:extLst>
          </p:cNvPr>
          <p:cNvSpPr>
            <a:spLocks noGrp="1"/>
          </p:cNvSpPr>
          <p:nvPr>
            <p:ph type="title"/>
          </p:nvPr>
        </p:nvSpPr>
        <p:spPr>
          <a:xfrm>
            <a:off x="0" y="18255"/>
            <a:ext cx="10515600" cy="1325563"/>
          </a:xfrm>
        </p:spPr>
        <p:txBody>
          <a:bodyPr/>
          <a:lstStyle/>
          <a:p>
            <a:r>
              <a:rPr lang="fr-FR"/>
              <a:t>Modifiez le style du titre</a:t>
            </a:r>
          </a:p>
        </p:txBody>
      </p:sp>
      <p:sp>
        <p:nvSpPr>
          <p:cNvPr id="3" name="Espace réservé du contenu 2">
            <a:extLst>
              <a:ext uri="{FF2B5EF4-FFF2-40B4-BE49-F238E27FC236}">
                <a16:creationId xmlns:a16="http://schemas.microsoft.com/office/drawing/2014/main" id="{94761161-B634-1D1F-DA26-8ABE12B66F8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763E3F3-D02D-C1AD-26F5-665F168DADE4}"/>
              </a:ext>
            </a:extLst>
          </p:cNvPr>
          <p:cNvSpPr>
            <a:spLocks noGrp="1"/>
          </p:cNvSpPr>
          <p:nvPr>
            <p:ph type="dt" sz="half" idx="10"/>
          </p:nvPr>
        </p:nvSpPr>
        <p:spPr/>
        <p:txBody>
          <a:bodyPr/>
          <a:lstStyle/>
          <a:p>
            <a:fld id="{AA0154FA-48CF-4C99-BC9B-5F1B7C95A6B8}" type="datetimeFigureOut">
              <a:rPr lang="nl-NL" smtClean="0"/>
              <a:t>27-06-2024</a:t>
            </a:fld>
            <a:endParaRPr lang="nl-NL"/>
          </a:p>
        </p:txBody>
      </p:sp>
      <p:sp>
        <p:nvSpPr>
          <p:cNvPr id="5" name="Espace réservé du pied de page 4">
            <a:extLst>
              <a:ext uri="{FF2B5EF4-FFF2-40B4-BE49-F238E27FC236}">
                <a16:creationId xmlns:a16="http://schemas.microsoft.com/office/drawing/2014/main" id="{BBBCF9F8-6622-CCBA-D09B-F87F51634598}"/>
              </a:ext>
            </a:extLst>
          </p:cNvPr>
          <p:cNvSpPr>
            <a:spLocks noGrp="1"/>
          </p:cNvSpPr>
          <p:nvPr>
            <p:ph type="ftr" sz="quarter" idx="11"/>
          </p:nvPr>
        </p:nvSpPr>
        <p:spPr/>
        <p:txBody>
          <a:bodyPr/>
          <a:lstStyle/>
          <a:p>
            <a:endParaRPr lang="nl-NL"/>
          </a:p>
        </p:txBody>
      </p:sp>
      <p:sp>
        <p:nvSpPr>
          <p:cNvPr id="6" name="Espace réservé du numéro de diapositive 5">
            <a:extLst>
              <a:ext uri="{FF2B5EF4-FFF2-40B4-BE49-F238E27FC236}">
                <a16:creationId xmlns:a16="http://schemas.microsoft.com/office/drawing/2014/main" id="{FCEE5748-D301-072A-6A3E-F819DCD61905}"/>
              </a:ext>
            </a:extLst>
          </p:cNvPr>
          <p:cNvSpPr>
            <a:spLocks noGrp="1"/>
          </p:cNvSpPr>
          <p:nvPr>
            <p:ph type="sldNum" sz="quarter" idx="12"/>
          </p:nvPr>
        </p:nvSpPr>
        <p:spPr/>
        <p:txBody>
          <a:bodyPr/>
          <a:lstStyle/>
          <a:p>
            <a:fld id="{856352D6-5225-4F62-A963-CCCD795C2870}" type="slidenum">
              <a:rPr lang="nl-NL" smtClean="0"/>
              <a:t>‹N°›</a:t>
            </a:fld>
            <a:endParaRPr lang="nl-NL"/>
          </a:p>
        </p:txBody>
      </p:sp>
    </p:spTree>
    <p:extLst>
      <p:ext uri="{BB962C8B-B14F-4D97-AF65-F5344CB8AC3E}">
        <p14:creationId xmlns:p14="http://schemas.microsoft.com/office/powerpoint/2010/main" val="1829820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C82560-5A56-019E-387F-7A91E490BBF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CE1941A-5B64-E0CF-4C24-12C238D50B0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06B4213-C888-BF7B-8FC6-E2F168898C73}"/>
              </a:ext>
            </a:extLst>
          </p:cNvPr>
          <p:cNvSpPr>
            <a:spLocks noGrp="1"/>
          </p:cNvSpPr>
          <p:nvPr>
            <p:ph type="dt" sz="half" idx="10"/>
          </p:nvPr>
        </p:nvSpPr>
        <p:spPr/>
        <p:txBody>
          <a:bodyPr/>
          <a:lstStyle/>
          <a:p>
            <a:fld id="{AA0154FA-48CF-4C99-BC9B-5F1B7C95A6B8}" type="datetimeFigureOut">
              <a:rPr lang="nl-NL" smtClean="0"/>
              <a:t>27-06-2024</a:t>
            </a:fld>
            <a:endParaRPr lang="nl-NL"/>
          </a:p>
        </p:txBody>
      </p:sp>
      <p:sp>
        <p:nvSpPr>
          <p:cNvPr id="5" name="Espace réservé du pied de page 4">
            <a:extLst>
              <a:ext uri="{FF2B5EF4-FFF2-40B4-BE49-F238E27FC236}">
                <a16:creationId xmlns:a16="http://schemas.microsoft.com/office/drawing/2014/main" id="{F94EFFF5-696E-DE9F-72E2-B92FB286ADFA}"/>
              </a:ext>
            </a:extLst>
          </p:cNvPr>
          <p:cNvSpPr>
            <a:spLocks noGrp="1"/>
          </p:cNvSpPr>
          <p:nvPr>
            <p:ph type="ftr" sz="quarter" idx="11"/>
          </p:nvPr>
        </p:nvSpPr>
        <p:spPr/>
        <p:txBody>
          <a:bodyPr/>
          <a:lstStyle/>
          <a:p>
            <a:endParaRPr lang="nl-NL"/>
          </a:p>
        </p:txBody>
      </p:sp>
      <p:sp>
        <p:nvSpPr>
          <p:cNvPr id="6" name="Espace réservé du numéro de diapositive 5">
            <a:extLst>
              <a:ext uri="{FF2B5EF4-FFF2-40B4-BE49-F238E27FC236}">
                <a16:creationId xmlns:a16="http://schemas.microsoft.com/office/drawing/2014/main" id="{7EE78976-A3CD-659B-3733-421CC1C19300}"/>
              </a:ext>
            </a:extLst>
          </p:cNvPr>
          <p:cNvSpPr>
            <a:spLocks noGrp="1"/>
          </p:cNvSpPr>
          <p:nvPr>
            <p:ph type="sldNum" sz="quarter" idx="12"/>
          </p:nvPr>
        </p:nvSpPr>
        <p:spPr/>
        <p:txBody>
          <a:bodyPr/>
          <a:lstStyle/>
          <a:p>
            <a:fld id="{856352D6-5225-4F62-A963-CCCD795C2870}" type="slidenum">
              <a:rPr lang="nl-NL" smtClean="0"/>
              <a:t>‹N°›</a:t>
            </a:fld>
            <a:endParaRPr lang="nl-NL"/>
          </a:p>
        </p:txBody>
      </p:sp>
    </p:spTree>
    <p:extLst>
      <p:ext uri="{BB962C8B-B14F-4D97-AF65-F5344CB8AC3E}">
        <p14:creationId xmlns:p14="http://schemas.microsoft.com/office/powerpoint/2010/main" val="1415466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FA3F8-5971-03BC-C837-26C8B372975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9554E7F-C9A6-77AF-8D9C-38036153C1C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9FFFC07-A1C0-3369-1485-6755EFED2DF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A250DFC-FCD2-37E1-11A9-8F513A3588FB}"/>
              </a:ext>
            </a:extLst>
          </p:cNvPr>
          <p:cNvSpPr>
            <a:spLocks noGrp="1"/>
          </p:cNvSpPr>
          <p:nvPr>
            <p:ph type="dt" sz="half" idx="10"/>
          </p:nvPr>
        </p:nvSpPr>
        <p:spPr/>
        <p:txBody>
          <a:bodyPr/>
          <a:lstStyle/>
          <a:p>
            <a:fld id="{AA0154FA-48CF-4C99-BC9B-5F1B7C95A6B8}" type="datetimeFigureOut">
              <a:rPr lang="nl-NL" smtClean="0"/>
              <a:t>27-06-2024</a:t>
            </a:fld>
            <a:endParaRPr lang="nl-NL"/>
          </a:p>
        </p:txBody>
      </p:sp>
      <p:sp>
        <p:nvSpPr>
          <p:cNvPr id="6" name="Espace réservé du pied de page 5">
            <a:extLst>
              <a:ext uri="{FF2B5EF4-FFF2-40B4-BE49-F238E27FC236}">
                <a16:creationId xmlns:a16="http://schemas.microsoft.com/office/drawing/2014/main" id="{02BB155D-E254-C733-A972-99A7AADC881D}"/>
              </a:ext>
            </a:extLst>
          </p:cNvPr>
          <p:cNvSpPr>
            <a:spLocks noGrp="1"/>
          </p:cNvSpPr>
          <p:nvPr>
            <p:ph type="ftr" sz="quarter" idx="11"/>
          </p:nvPr>
        </p:nvSpPr>
        <p:spPr/>
        <p:txBody>
          <a:bodyPr/>
          <a:lstStyle/>
          <a:p>
            <a:endParaRPr lang="nl-NL"/>
          </a:p>
        </p:txBody>
      </p:sp>
      <p:sp>
        <p:nvSpPr>
          <p:cNvPr id="7" name="Espace réservé du numéro de diapositive 6">
            <a:extLst>
              <a:ext uri="{FF2B5EF4-FFF2-40B4-BE49-F238E27FC236}">
                <a16:creationId xmlns:a16="http://schemas.microsoft.com/office/drawing/2014/main" id="{AD386A4F-2004-602B-F9B4-994504A8166D}"/>
              </a:ext>
            </a:extLst>
          </p:cNvPr>
          <p:cNvSpPr>
            <a:spLocks noGrp="1"/>
          </p:cNvSpPr>
          <p:nvPr>
            <p:ph type="sldNum" sz="quarter" idx="12"/>
          </p:nvPr>
        </p:nvSpPr>
        <p:spPr/>
        <p:txBody>
          <a:bodyPr/>
          <a:lstStyle/>
          <a:p>
            <a:fld id="{856352D6-5225-4F62-A963-CCCD795C2870}" type="slidenum">
              <a:rPr lang="nl-NL" smtClean="0"/>
              <a:t>‹N°›</a:t>
            </a:fld>
            <a:endParaRPr lang="nl-NL"/>
          </a:p>
        </p:txBody>
      </p:sp>
    </p:spTree>
    <p:extLst>
      <p:ext uri="{BB962C8B-B14F-4D97-AF65-F5344CB8AC3E}">
        <p14:creationId xmlns:p14="http://schemas.microsoft.com/office/powerpoint/2010/main" val="3634490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E15477-4916-79F1-85FC-44B4748E735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CE3B69C-AAA5-1017-0358-B5E83A5EA4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3E9B25C-EFF8-2B8C-BB1C-3F8FAE7378D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FEC38EC-88EA-739F-5159-D1E8E46421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0A5F863-490D-6F7F-2949-719CE242823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CEFEE5C-0B38-5A51-D6FA-CC0BFE3E95FE}"/>
              </a:ext>
            </a:extLst>
          </p:cNvPr>
          <p:cNvSpPr>
            <a:spLocks noGrp="1"/>
          </p:cNvSpPr>
          <p:nvPr>
            <p:ph type="dt" sz="half" idx="10"/>
          </p:nvPr>
        </p:nvSpPr>
        <p:spPr/>
        <p:txBody>
          <a:bodyPr/>
          <a:lstStyle/>
          <a:p>
            <a:fld id="{AA0154FA-48CF-4C99-BC9B-5F1B7C95A6B8}" type="datetimeFigureOut">
              <a:rPr lang="nl-NL" smtClean="0"/>
              <a:t>27-06-2024</a:t>
            </a:fld>
            <a:endParaRPr lang="nl-NL"/>
          </a:p>
        </p:txBody>
      </p:sp>
      <p:sp>
        <p:nvSpPr>
          <p:cNvPr id="8" name="Espace réservé du pied de page 7">
            <a:extLst>
              <a:ext uri="{FF2B5EF4-FFF2-40B4-BE49-F238E27FC236}">
                <a16:creationId xmlns:a16="http://schemas.microsoft.com/office/drawing/2014/main" id="{C9D2C182-0919-E718-1E6A-C8C3F7FE2725}"/>
              </a:ext>
            </a:extLst>
          </p:cNvPr>
          <p:cNvSpPr>
            <a:spLocks noGrp="1"/>
          </p:cNvSpPr>
          <p:nvPr>
            <p:ph type="ftr" sz="quarter" idx="11"/>
          </p:nvPr>
        </p:nvSpPr>
        <p:spPr/>
        <p:txBody>
          <a:bodyPr/>
          <a:lstStyle/>
          <a:p>
            <a:endParaRPr lang="nl-NL"/>
          </a:p>
        </p:txBody>
      </p:sp>
      <p:sp>
        <p:nvSpPr>
          <p:cNvPr id="9" name="Espace réservé du numéro de diapositive 8">
            <a:extLst>
              <a:ext uri="{FF2B5EF4-FFF2-40B4-BE49-F238E27FC236}">
                <a16:creationId xmlns:a16="http://schemas.microsoft.com/office/drawing/2014/main" id="{439630C4-3E58-E322-DDB8-103B12BBBEC1}"/>
              </a:ext>
            </a:extLst>
          </p:cNvPr>
          <p:cNvSpPr>
            <a:spLocks noGrp="1"/>
          </p:cNvSpPr>
          <p:nvPr>
            <p:ph type="sldNum" sz="quarter" idx="12"/>
          </p:nvPr>
        </p:nvSpPr>
        <p:spPr/>
        <p:txBody>
          <a:bodyPr/>
          <a:lstStyle/>
          <a:p>
            <a:fld id="{856352D6-5225-4F62-A963-CCCD795C2870}" type="slidenum">
              <a:rPr lang="nl-NL" smtClean="0"/>
              <a:t>‹N°›</a:t>
            </a:fld>
            <a:endParaRPr lang="nl-NL"/>
          </a:p>
        </p:txBody>
      </p:sp>
    </p:spTree>
    <p:extLst>
      <p:ext uri="{BB962C8B-B14F-4D97-AF65-F5344CB8AC3E}">
        <p14:creationId xmlns:p14="http://schemas.microsoft.com/office/powerpoint/2010/main" val="473892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D07FA2-D516-811C-384E-08AFFFC35A7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CDB80EF-2F28-9593-6629-1D071233A049}"/>
              </a:ext>
            </a:extLst>
          </p:cNvPr>
          <p:cNvSpPr>
            <a:spLocks noGrp="1"/>
          </p:cNvSpPr>
          <p:nvPr>
            <p:ph type="dt" sz="half" idx="10"/>
          </p:nvPr>
        </p:nvSpPr>
        <p:spPr/>
        <p:txBody>
          <a:bodyPr/>
          <a:lstStyle/>
          <a:p>
            <a:fld id="{AA0154FA-48CF-4C99-BC9B-5F1B7C95A6B8}" type="datetimeFigureOut">
              <a:rPr lang="nl-NL" smtClean="0"/>
              <a:t>27-06-2024</a:t>
            </a:fld>
            <a:endParaRPr lang="nl-NL"/>
          </a:p>
        </p:txBody>
      </p:sp>
      <p:sp>
        <p:nvSpPr>
          <p:cNvPr id="4" name="Espace réservé du pied de page 3">
            <a:extLst>
              <a:ext uri="{FF2B5EF4-FFF2-40B4-BE49-F238E27FC236}">
                <a16:creationId xmlns:a16="http://schemas.microsoft.com/office/drawing/2014/main" id="{A37A39F6-B70E-AE13-FF1C-C9C409A03D03}"/>
              </a:ext>
            </a:extLst>
          </p:cNvPr>
          <p:cNvSpPr>
            <a:spLocks noGrp="1"/>
          </p:cNvSpPr>
          <p:nvPr>
            <p:ph type="ftr" sz="quarter" idx="11"/>
          </p:nvPr>
        </p:nvSpPr>
        <p:spPr/>
        <p:txBody>
          <a:bodyPr/>
          <a:lstStyle/>
          <a:p>
            <a:endParaRPr lang="nl-NL"/>
          </a:p>
        </p:txBody>
      </p:sp>
      <p:sp>
        <p:nvSpPr>
          <p:cNvPr id="5" name="Espace réservé du numéro de diapositive 4">
            <a:extLst>
              <a:ext uri="{FF2B5EF4-FFF2-40B4-BE49-F238E27FC236}">
                <a16:creationId xmlns:a16="http://schemas.microsoft.com/office/drawing/2014/main" id="{6131E047-446E-3D20-AC9E-E60313E78665}"/>
              </a:ext>
            </a:extLst>
          </p:cNvPr>
          <p:cNvSpPr>
            <a:spLocks noGrp="1"/>
          </p:cNvSpPr>
          <p:nvPr>
            <p:ph type="sldNum" sz="quarter" idx="12"/>
          </p:nvPr>
        </p:nvSpPr>
        <p:spPr/>
        <p:txBody>
          <a:bodyPr/>
          <a:lstStyle/>
          <a:p>
            <a:fld id="{856352D6-5225-4F62-A963-CCCD795C2870}" type="slidenum">
              <a:rPr lang="nl-NL" smtClean="0"/>
              <a:t>‹N°›</a:t>
            </a:fld>
            <a:endParaRPr lang="nl-NL"/>
          </a:p>
        </p:txBody>
      </p:sp>
    </p:spTree>
    <p:extLst>
      <p:ext uri="{BB962C8B-B14F-4D97-AF65-F5344CB8AC3E}">
        <p14:creationId xmlns:p14="http://schemas.microsoft.com/office/powerpoint/2010/main" val="1252270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76E7783-6F0B-077C-31FF-0D6CCD98BDED}"/>
              </a:ext>
            </a:extLst>
          </p:cNvPr>
          <p:cNvSpPr>
            <a:spLocks noGrp="1"/>
          </p:cNvSpPr>
          <p:nvPr>
            <p:ph type="dt" sz="half" idx="10"/>
          </p:nvPr>
        </p:nvSpPr>
        <p:spPr/>
        <p:txBody>
          <a:bodyPr/>
          <a:lstStyle/>
          <a:p>
            <a:fld id="{AA0154FA-48CF-4C99-BC9B-5F1B7C95A6B8}" type="datetimeFigureOut">
              <a:rPr lang="nl-NL" smtClean="0"/>
              <a:t>27-06-2024</a:t>
            </a:fld>
            <a:endParaRPr lang="nl-NL"/>
          </a:p>
        </p:txBody>
      </p:sp>
      <p:sp>
        <p:nvSpPr>
          <p:cNvPr id="3" name="Espace réservé du pied de page 2">
            <a:extLst>
              <a:ext uri="{FF2B5EF4-FFF2-40B4-BE49-F238E27FC236}">
                <a16:creationId xmlns:a16="http://schemas.microsoft.com/office/drawing/2014/main" id="{79C77D62-3B7D-2D22-23DE-BDA4458451AC}"/>
              </a:ext>
            </a:extLst>
          </p:cNvPr>
          <p:cNvSpPr>
            <a:spLocks noGrp="1"/>
          </p:cNvSpPr>
          <p:nvPr>
            <p:ph type="ftr" sz="quarter" idx="11"/>
          </p:nvPr>
        </p:nvSpPr>
        <p:spPr/>
        <p:txBody>
          <a:bodyPr/>
          <a:lstStyle/>
          <a:p>
            <a:endParaRPr lang="nl-NL"/>
          </a:p>
        </p:txBody>
      </p:sp>
      <p:sp>
        <p:nvSpPr>
          <p:cNvPr id="4" name="Espace réservé du numéro de diapositive 3">
            <a:extLst>
              <a:ext uri="{FF2B5EF4-FFF2-40B4-BE49-F238E27FC236}">
                <a16:creationId xmlns:a16="http://schemas.microsoft.com/office/drawing/2014/main" id="{5B3ACD2F-3406-CF55-5230-BDF5EA8F17D8}"/>
              </a:ext>
            </a:extLst>
          </p:cNvPr>
          <p:cNvSpPr>
            <a:spLocks noGrp="1"/>
          </p:cNvSpPr>
          <p:nvPr>
            <p:ph type="sldNum" sz="quarter" idx="12"/>
          </p:nvPr>
        </p:nvSpPr>
        <p:spPr/>
        <p:txBody>
          <a:bodyPr/>
          <a:lstStyle/>
          <a:p>
            <a:fld id="{856352D6-5225-4F62-A963-CCCD795C2870}" type="slidenum">
              <a:rPr lang="nl-NL" smtClean="0"/>
              <a:t>‹N°›</a:t>
            </a:fld>
            <a:endParaRPr lang="nl-NL"/>
          </a:p>
        </p:txBody>
      </p:sp>
    </p:spTree>
    <p:extLst>
      <p:ext uri="{BB962C8B-B14F-4D97-AF65-F5344CB8AC3E}">
        <p14:creationId xmlns:p14="http://schemas.microsoft.com/office/powerpoint/2010/main" val="301766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89CF31-2010-0A9E-C91F-A8CDD755C9F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6E5DCB9-790C-28AB-92FF-169CFBA50F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26ACF07-E716-F70F-CA17-98243B7E7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D0AD54D-91A1-D0C3-2DAB-52E3E431FA1E}"/>
              </a:ext>
            </a:extLst>
          </p:cNvPr>
          <p:cNvSpPr>
            <a:spLocks noGrp="1"/>
          </p:cNvSpPr>
          <p:nvPr>
            <p:ph type="dt" sz="half" idx="10"/>
          </p:nvPr>
        </p:nvSpPr>
        <p:spPr/>
        <p:txBody>
          <a:bodyPr/>
          <a:lstStyle/>
          <a:p>
            <a:fld id="{AA0154FA-48CF-4C99-BC9B-5F1B7C95A6B8}" type="datetimeFigureOut">
              <a:rPr lang="nl-NL" smtClean="0"/>
              <a:t>27-06-2024</a:t>
            </a:fld>
            <a:endParaRPr lang="nl-NL"/>
          </a:p>
        </p:txBody>
      </p:sp>
      <p:sp>
        <p:nvSpPr>
          <p:cNvPr id="6" name="Espace réservé du pied de page 5">
            <a:extLst>
              <a:ext uri="{FF2B5EF4-FFF2-40B4-BE49-F238E27FC236}">
                <a16:creationId xmlns:a16="http://schemas.microsoft.com/office/drawing/2014/main" id="{B822573A-50C3-4127-D077-39E5ADF3F725}"/>
              </a:ext>
            </a:extLst>
          </p:cNvPr>
          <p:cNvSpPr>
            <a:spLocks noGrp="1"/>
          </p:cNvSpPr>
          <p:nvPr>
            <p:ph type="ftr" sz="quarter" idx="11"/>
          </p:nvPr>
        </p:nvSpPr>
        <p:spPr/>
        <p:txBody>
          <a:bodyPr/>
          <a:lstStyle/>
          <a:p>
            <a:endParaRPr lang="nl-NL"/>
          </a:p>
        </p:txBody>
      </p:sp>
      <p:sp>
        <p:nvSpPr>
          <p:cNvPr id="7" name="Espace réservé du numéro de diapositive 6">
            <a:extLst>
              <a:ext uri="{FF2B5EF4-FFF2-40B4-BE49-F238E27FC236}">
                <a16:creationId xmlns:a16="http://schemas.microsoft.com/office/drawing/2014/main" id="{BC418F38-34F0-4753-EF61-48A5C8268633}"/>
              </a:ext>
            </a:extLst>
          </p:cNvPr>
          <p:cNvSpPr>
            <a:spLocks noGrp="1"/>
          </p:cNvSpPr>
          <p:nvPr>
            <p:ph type="sldNum" sz="quarter" idx="12"/>
          </p:nvPr>
        </p:nvSpPr>
        <p:spPr/>
        <p:txBody>
          <a:bodyPr/>
          <a:lstStyle/>
          <a:p>
            <a:fld id="{856352D6-5225-4F62-A963-CCCD795C2870}" type="slidenum">
              <a:rPr lang="nl-NL" smtClean="0"/>
              <a:t>‹N°›</a:t>
            </a:fld>
            <a:endParaRPr lang="nl-NL"/>
          </a:p>
        </p:txBody>
      </p:sp>
    </p:spTree>
    <p:extLst>
      <p:ext uri="{BB962C8B-B14F-4D97-AF65-F5344CB8AC3E}">
        <p14:creationId xmlns:p14="http://schemas.microsoft.com/office/powerpoint/2010/main" val="2562194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2247BB-C09F-6FE3-9D4A-91F9B60F817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8321DE7-B697-C7F7-AA0E-61E58F044A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DEE0DF6-62C9-0C5E-A264-BFD2935D5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BD937B4-B2F6-F872-5EC4-D072F8E1BD4F}"/>
              </a:ext>
            </a:extLst>
          </p:cNvPr>
          <p:cNvSpPr>
            <a:spLocks noGrp="1"/>
          </p:cNvSpPr>
          <p:nvPr>
            <p:ph type="dt" sz="half" idx="10"/>
          </p:nvPr>
        </p:nvSpPr>
        <p:spPr/>
        <p:txBody>
          <a:bodyPr/>
          <a:lstStyle/>
          <a:p>
            <a:fld id="{AA0154FA-48CF-4C99-BC9B-5F1B7C95A6B8}" type="datetimeFigureOut">
              <a:rPr lang="nl-NL" smtClean="0"/>
              <a:t>27-06-2024</a:t>
            </a:fld>
            <a:endParaRPr lang="nl-NL"/>
          </a:p>
        </p:txBody>
      </p:sp>
      <p:sp>
        <p:nvSpPr>
          <p:cNvPr id="6" name="Espace réservé du pied de page 5">
            <a:extLst>
              <a:ext uri="{FF2B5EF4-FFF2-40B4-BE49-F238E27FC236}">
                <a16:creationId xmlns:a16="http://schemas.microsoft.com/office/drawing/2014/main" id="{C087AF66-F0E2-30A3-760C-714B7E044C35}"/>
              </a:ext>
            </a:extLst>
          </p:cNvPr>
          <p:cNvSpPr>
            <a:spLocks noGrp="1"/>
          </p:cNvSpPr>
          <p:nvPr>
            <p:ph type="ftr" sz="quarter" idx="11"/>
          </p:nvPr>
        </p:nvSpPr>
        <p:spPr/>
        <p:txBody>
          <a:bodyPr/>
          <a:lstStyle/>
          <a:p>
            <a:r>
              <a:rPr lang="en-US"/>
              <a:t>
              </a:t>
            </a:r>
            <a:endParaRPr lang="en-US" dirty="0"/>
          </a:p>
        </p:txBody>
      </p:sp>
      <p:sp>
        <p:nvSpPr>
          <p:cNvPr id="7" name="Espace réservé du numéro de diapositive 6">
            <a:extLst>
              <a:ext uri="{FF2B5EF4-FFF2-40B4-BE49-F238E27FC236}">
                <a16:creationId xmlns:a16="http://schemas.microsoft.com/office/drawing/2014/main" id="{5EF9975B-A4F5-9EDA-D5C6-0ACA70ED19E8}"/>
              </a:ext>
            </a:extLst>
          </p:cNvPr>
          <p:cNvSpPr>
            <a:spLocks noGrp="1"/>
          </p:cNvSpPr>
          <p:nvPr>
            <p:ph type="sldNum" sz="quarter" idx="12"/>
          </p:nvPr>
        </p:nvSpPr>
        <p:spPr/>
        <p:txBody>
          <a:bodyPr/>
          <a:lstStyle/>
          <a:p>
            <a:fld id="{856352D6-5225-4F62-A963-CCCD795C2870}" type="slidenum">
              <a:rPr lang="nl-NL" smtClean="0"/>
              <a:t>‹N°›</a:t>
            </a:fld>
            <a:endParaRPr lang="nl-NL"/>
          </a:p>
        </p:txBody>
      </p:sp>
    </p:spTree>
    <p:extLst>
      <p:ext uri="{BB962C8B-B14F-4D97-AF65-F5344CB8AC3E}">
        <p14:creationId xmlns:p14="http://schemas.microsoft.com/office/powerpoint/2010/main" val="2517968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1000">
              <a:srgbClr val="BFD6C1"/>
            </a:gs>
            <a:gs pos="79000">
              <a:schemeClr val="accent1">
                <a:lumMod val="5000"/>
                <a:lumOff val="95000"/>
              </a:schemeClr>
            </a:gs>
            <a:gs pos="15000">
              <a:srgbClr val="ECF6F8"/>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200396F-2D4A-B576-90C1-2EEFA19028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B76224B-63D8-DEA9-3AE3-5E0F532F88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53BA340-A5D4-FC3B-5277-91868878DE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0154FA-48CF-4C99-BC9B-5F1B7C95A6B8}" type="datetimeFigureOut">
              <a:rPr lang="nl-NL" smtClean="0"/>
              <a:t>27-06-2024</a:t>
            </a:fld>
            <a:endParaRPr lang="nl-NL"/>
          </a:p>
        </p:txBody>
      </p:sp>
      <p:sp>
        <p:nvSpPr>
          <p:cNvPr id="5" name="Espace réservé du pied de page 4">
            <a:extLst>
              <a:ext uri="{FF2B5EF4-FFF2-40B4-BE49-F238E27FC236}">
                <a16:creationId xmlns:a16="http://schemas.microsoft.com/office/drawing/2014/main" id="{7A278DE0-BABD-BE98-BC63-4647A90A9E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Espace réservé du numéro de diapositive 5">
            <a:extLst>
              <a:ext uri="{FF2B5EF4-FFF2-40B4-BE49-F238E27FC236}">
                <a16:creationId xmlns:a16="http://schemas.microsoft.com/office/drawing/2014/main" id="{9801238E-0D71-A936-71A0-74F36EA325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6352D6-5225-4F62-A963-CCCD795C2870}" type="slidenum">
              <a:rPr lang="nl-NL" smtClean="0"/>
              <a:t>‹N°›</a:t>
            </a:fld>
            <a:endParaRPr lang="nl-NL"/>
          </a:p>
        </p:txBody>
      </p:sp>
      <p:pic>
        <p:nvPicPr>
          <p:cNvPr id="7" name="Image 6">
            <a:extLst>
              <a:ext uri="{FF2B5EF4-FFF2-40B4-BE49-F238E27FC236}">
                <a16:creationId xmlns:a16="http://schemas.microsoft.com/office/drawing/2014/main" id="{8C41754B-285F-ED2F-1715-B58B4851126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048809" y="136525"/>
            <a:ext cx="969943" cy="962055"/>
          </a:xfrm>
          <a:prstGeom prst="rect">
            <a:avLst/>
          </a:prstGeom>
        </p:spPr>
      </p:pic>
    </p:spTree>
    <p:extLst>
      <p:ext uri="{BB962C8B-B14F-4D97-AF65-F5344CB8AC3E}">
        <p14:creationId xmlns:p14="http://schemas.microsoft.com/office/powerpoint/2010/main" val="8566597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23DE67EF-5C59-A062-B556-94932F9B5069}"/>
              </a:ext>
            </a:extLst>
          </p:cNvPr>
          <p:cNvSpPr txBox="1"/>
          <p:nvPr/>
        </p:nvSpPr>
        <p:spPr>
          <a:xfrm>
            <a:off x="630936" y="2826654"/>
            <a:ext cx="5462017" cy="1632149"/>
          </a:xfrm>
          <a:prstGeom prst="rect">
            <a:avLst/>
          </a:prstGeom>
        </p:spPr>
        <p:txBody>
          <a:bodyPr vert="horz" lIns="91440" tIns="45720" rIns="91440" bIns="45720" rtlCol="0" anchor="t">
            <a:normAutofit fontScale="92500"/>
          </a:bodyPr>
          <a:lstStyle/>
          <a:p>
            <a:pPr>
              <a:lnSpc>
                <a:spcPct val="90000"/>
              </a:lnSpc>
              <a:spcBef>
                <a:spcPct val="0"/>
              </a:spcBef>
              <a:spcAft>
                <a:spcPts val="600"/>
              </a:spcAft>
            </a:pPr>
            <a:r>
              <a:rPr lang="en-US" sz="2200" b="1" dirty="0"/>
              <a:t>PLAN STRATÉGIQUE PROPRETÉ 2021-2024</a:t>
            </a:r>
          </a:p>
          <a:p>
            <a:pPr lvl="1">
              <a:lnSpc>
                <a:spcPct val="90000"/>
              </a:lnSpc>
              <a:spcBef>
                <a:spcPct val="0"/>
              </a:spcBef>
              <a:spcAft>
                <a:spcPts val="600"/>
              </a:spcAft>
            </a:pPr>
            <a:r>
              <a:rPr lang="en-US" sz="2200" dirty="0"/>
              <a:t>Evolution et restructuration</a:t>
            </a:r>
          </a:p>
          <a:p>
            <a:pPr lvl="1">
              <a:lnSpc>
                <a:spcPct val="90000"/>
              </a:lnSpc>
              <a:spcBef>
                <a:spcPct val="0"/>
              </a:spcBef>
              <a:spcAft>
                <a:spcPts val="600"/>
              </a:spcAft>
            </a:pPr>
            <a:r>
              <a:rPr lang="en-US" sz="2200" dirty="0"/>
              <a:t>Commission du 24 </a:t>
            </a:r>
            <a:r>
              <a:rPr lang="en-US" sz="2200" dirty="0" err="1"/>
              <a:t>juin</a:t>
            </a:r>
            <a:r>
              <a:rPr lang="en-US" sz="2200" dirty="0"/>
              <a:t> 2024</a:t>
            </a:r>
          </a:p>
          <a:p>
            <a:pPr lvl="1">
              <a:lnSpc>
                <a:spcPct val="90000"/>
              </a:lnSpc>
              <a:spcBef>
                <a:spcPct val="0"/>
              </a:spcBef>
              <a:spcAft>
                <a:spcPts val="600"/>
              </a:spcAft>
            </a:pPr>
            <a:r>
              <a:rPr lang="en-US" sz="2200" dirty="0" err="1"/>
              <a:t>Présentation</a:t>
            </a:r>
            <a:r>
              <a:rPr lang="en-US" sz="2200" dirty="0"/>
              <a:t> : Werner </a:t>
            </a:r>
            <a:r>
              <a:rPr lang="en-US" sz="2200" dirty="0" err="1"/>
              <a:t>Gillijns</a:t>
            </a:r>
            <a:endParaRPr lang="en-US" sz="2200" dirty="0"/>
          </a:p>
        </p:txBody>
      </p:sp>
      <p:grpSp>
        <p:nvGrpSpPr>
          <p:cNvPr id="5" name="Groupe 4">
            <a:extLst>
              <a:ext uri="{FF2B5EF4-FFF2-40B4-BE49-F238E27FC236}">
                <a16:creationId xmlns:a16="http://schemas.microsoft.com/office/drawing/2014/main" id="{5AA91C2E-5238-A26E-74E8-A2623F70EC80}"/>
              </a:ext>
            </a:extLst>
          </p:cNvPr>
          <p:cNvGrpSpPr/>
          <p:nvPr/>
        </p:nvGrpSpPr>
        <p:grpSpPr>
          <a:xfrm>
            <a:off x="6099048" y="2826654"/>
            <a:ext cx="5458968" cy="1204691"/>
            <a:chOff x="3782714" y="170636"/>
            <a:chExt cx="3378361" cy="745540"/>
          </a:xfrm>
        </p:grpSpPr>
        <p:sp>
          <p:nvSpPr>
            <p:cNvPr id="6" name="TextBox 5">
              <a:extLst>
                <a:ext uri="{FF2B5EF4-FFF2-40B4-BE49-F238E27FC236}">
                  <a16:creationId xmlns:a16="http://schemas.microsoft.com/office/drawing/2014/main" id="{300B0B76-369A-4241-9676-1A251CAC6F01}"/>
                </a:ext>
              </a:extLst>
            </p:cNvPr>
            <p:cNvSpPr txBox="1"/>
            <p:nvPr/>
          </p:nvSpPr>
          <p:spPr>
            <a:xfrm>
              <a:off x="3782714" y="170636"/>
              <a:ext cx="1750000" cy="745539"/>
            </a:xfrm>
            <a:prstGeom prst="rect">
              <a:avLst/>
            </a:prstGeom>
          </p:spPr>
          <p:txBody>
            <a:bodyPr vert="horz" lIns="91440" tIns="45720" rIns="91440" bIns="45720" rtlCol="0" anchor="b">
              <a:normAutofit/>
            </a:bodyPr>
            <a:lstStyle/>
            <a:p>
              <a:pPr algn="r" defTabSz="1461394">
                <a:lnSpc>
                  <a:spcPct val="90000"/>
                </a:lnSpc>
                <a:spcBef>
                  <a:spcPct val="0"/>
                </a:spcBef>
                <a:spcAft>
                  <a:spcPts val="959"/>
                </a:spcAft>
              </a:pPr>
              <a:r>
                <a:rPr lang="en-US" sz="3196" kern="1200" dirty="0" err="1">
                  <a:solidFill>
                    <a:schemeClr val="tx1"/>
                  </a:solidFill>
                  <a:latin typeface="+mj-lt"/>
                  <a:ea typeface="+mj-ea"/>
                  <a:cs typeface="+mj-cs"/>
                </a:rPr>
                <a:t>Département</a:t>
              </a:r>
              <a:r>
                <a:rPr lang="en-US" sz="3196" b="1" kern="1200" dirty="0">
                  <a:solidFill>
                    <a:schemeClr val="tx1"/>
                  </a:solidFill>
                  <a:latin typeface="+mj-lt"/>
                  <a:ea typeface="+mj-ea"/>
                  <a:cs typeface="+mj-cs"/>
                </a:rPr>
                <a:t> :</a:t>
              </a:r>
            </a:p>
            <a:p>
              <a:pPr algn="r" defTabSz="1461394">
                <a:lnSpc>
                  <a:spcPct val="90000"/>
                </a:lnSpc>
                <a:spcBef>
                  <a:spcPct val="0"/>
                </a:spcBef>
                <a:spcAft>
                  <a:spcPts val="959"/>
                </a:spcAft>
              </a:pPr>
              <a:r>
                <a:rPr lang="en-US" sz="3196" kern="1200" dirty="0">
                  <a:solidFill>
                    <a:schemeClr val="tx1"/>
                  </a:solidFill>
                  <a:latin typeface="+mj-lt"/>
                  <a:ea typeface="+mj-ea"/>
                  <a:cs typeface="+mj-cs"/>
                </a:rPr>
                <a:t>Service</a:t>
              </a:r>
              <a:r>
                <a:rPr lang="en-US" sz="3196" b="1" kern="1200" dirty="0">
                  <a:solidFill>
                    <a:schemeClr val="tx1"/>
                  </a:solidFill>
                  <a:latin typeface="+mj-lt"/>
                  <a:ea typeface="+mj-ea"/>
                  <a:cs typeface="+mj-cs"/>
                </a:rPr>
                <a:t> :</a:t>
              </a:r>
              <a:endParaRPr lang="en-US" sz="2000" b="1" dirty="0">
                <a:latin typeface="+mj-lt"/>
                <a:ea typeface="+mj-ea"/>
                <a:cs typeface="+mj-cs"/>
              </a:endParaRPr>
            </a:p>
          </p:txBody>
        </p:sp>
        <p:sp>
          <p:nvSpPr>
            <p:cNvPr id="7" name="TextBox 5">
              <a:extLst>
                <a:ext uri="{FF2B5EF4-FFF2-40B4-BE49-F238E27FC236}">
                  <a16:creationId xmlns:a16="http://schemas.microsoft.com/office/drawing/2014/main" id="{9EF48113-5D56-9D70-E6DD-C936ADE5A9B5}"/>
                </a:ext>
              </a:extLst>
            </p:cNvPr>
            <p:cNvSpPr txBox="1"/>
            <p:nvPr/>
          </p:nvSpPr>
          <p:spPr>
            <a:xfrm>
              <a:off x="5532714" y="170637"/>
              <a:ext cx="1628361" cy="745539"/>
            </a:xfrm>
            <a:prstGeom prst="rect">
              <a:avLst/>
            </a:prstGeom>
          </p:spPr>
          <p:txBody>
            <a:bodyPr vert="horz" lIns="91440" tIns="45720" rIns="91440" bIns="45720" rtlCol="0" anchor="b">
              <a:normAutofit/>
            </a:bodyPr>
            <a:lstStyle/>
            <a:p>
              <a:pPr defTabSz="1461394">
                <a:lnSpc>
                  <a:spcPct val="90000"/>
                </a:lnSpc>
                <a:spcBef>
                  <a:spcPct val="0"/>
                </a:spcBef>
                <a:spcAft>
                  <a:spcPts val="959"/>
                </a:spcAft>
              </a:pPr>
              <a:r>
                <a:rPr lang="en-US" sz="3196" b="1" kern="1200">
                  <a:solidFill>
                    <a:schemeClr val="tx1"/>
                  </a:solidFill>
                  <a:latin typeface="+mj-lt"/>
                  <a:ea typeface="+mj-ea"/>
                  <a:cs typeface="+mj-cs"/>
                </a:rPr>
                <a:t>Cadre de Vie</a:t>
              </a:r>
            </a:p>
            <a:p>
              <a:pPr defTabSz="1461394">
                <a:lnSpc>
                  <a:spcPct val="90000"/>
                </a:lnSpc>
                <a:spcBef>
                  <a:spcPct val="0"/>
                </a:spcBef>
                <a:spcAft>
                  <a:spcPts val="959"/>
                </a:spcAft>
              </a:pPr>
              <a:r>
                <a:rPr lang="en-US" sz="3196" b="1" kern="1200">
                  <a:solidFill>
                    <a:schemeClr val="tx1"/>
                  </a:solidFill>
                  <a:latin typeface="+mj-lt"/>
                  <a:ea typeface="+mj-ea"/>
                  <a:cs typeface="+mj-cs"/>
                </a:rPr>
                <a:t>Entretien</a:t>
              </a:r>
              <a:endParaRPr lang="en-US" sz="2000" b="1">
                <a:latin typeface="+mj-lt"/>
                <a:ea typeface="+mj-ea"/>
                <a:cs typeface="+mj-cs"/>
              </a:endParaRPr>
            </a:p>
          </p:txBody>
        </p:sp>
      </p:grpSp>
    </p:spTree>
    <p:extLst>
      <p:ext uri="{BB962C8B-B14F-4D97-AF65-F5344CB8AC3E}">
        <p14:creationId xmlns:p14="http://schemas.microsoft.com/office/powerpoint/2010/main" val="1390424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4109326-4EC2-B2E4-7B8B-F2FCE0EA7821}"/>
              </a:ext>
            </a:extLst>
          </p:cNvPr>
          <p:cNvSpPr txBox="1"/>
          <p:nvPr/>
        </p:nvSpPr>
        <p:spPr>
          <a:xfrm>
            <a:off x="838196" y="1343818"/>
            <a:ext cx="9844047" cy="1200329"/>
          </a:xfrm>
          <a:prstGeom prst="rect">
            <a:avLst/>
          </a:prstGeom>
          <a:noFill/>
        </p:spPr>
        <p:txBody>
          <a:bodyPr wrap="square" rtlCol="0">
            <a:spAutoFit/>
          </a:bodyPr>
          <a:lstStyle/>
          <a:p>
            <a:r>
              <a:rPr lang="fr-FR" b="1" dirty="0"/>
              <a:t>CAMÉRAS</a:t>
            </a:r>
          </a:p>
          <a:p>
            <a:pPr lvl="1"/>
            <a:r>
              <a:rPr lang="fr-FR" dirty="0"/>
              <a:t>Création d’un poste de gestionnaire caméras pour gérer et visionner 20 caméras. Les caméras sont placées par l’équipe signalisation ainsi que 11 leurres suivant les indications de la cellule Médiation &amp; Verbalisation</a:t>
            </a:r>
          </a:p>
        </p:txBody>
      </p:sp>
      <p:sp>
        <p:nvSpPr>
          <p:cNvPr id="12" name="Titre 11">
            <a:extLst>
              <a:ext uri="{FF2B5EF4-FFF2-40B4-BE49-F238E27FC236}">
                <a16:creationId xmlns:a16="http://schemas.microsoft.com/office/drawing/2014/main" id="{6A460C2E-FE0A-2E5A-1C02-DE698D1E89E1}"/>
              </a:ext>
            </a:extLst>
          </p:cNvPr>
          <p:cNvSpPr>
            <a:spLocks noGrp="1"/>
          </p:cNvSpPr>
          <p:nvPr>
            <p:ph type="title"/>
          </p:nvPr>
        </p:nvSpPr>
        <p:spPr/>
        <p:txBody>
          <a:bodyPr/>
          <a:lstStyle/>
          <a:p>
            <a:r>
              <a:rPr lang="fr-FR" dirty="0"/>
              <a:t>Cellule Médiation &amp; Verbalisation</a:t>
            </a:r>
          </a:p>
        </p:txBody>
      </p:sp>
      <p:sp>
        <p:nvSpPr>
          <p:cNvPr id="16" name="ZoneTexte 15">
            <a:extLst>
              <a:ext uri="{FF2B5EF4-FFF2-40B4-BE49-F238E27FC236}">
                <a16:creationId xmlns:a16="http://schemas.microsoft.com/office/drawing/2014/main" id="{D8B13A2D-0E5A-4382-2EB6-C3DD09446528}"/>
              </a:ext>
            </a:extLst>
          </p:cNvPr>
          <p:cNvSpPr txBox="1"/>
          <p:nvPr/>
        </p:nvSpPr>
        <p:spPr>
          <a:xfrm>
            <a:off x="838196" y="2882701"/>
            <a:ext cx="9677404" cy="1200329"/>
          </a:xfrm>
          <a:prstGeom prst="rect">
            <a:avLst/>
          </a:prstGeom>
          <a:noFill/>
        </p:spPr>
        <p:txBody>
          <a:bodyPr wrap="square" rtlCol="0">
            <a:spAutoFit/>
          </a:bodyPr>
          <a:lstStyle/>
          <a:p>
            <a:r>
              <a:rPr lang="fr-FR" b="1" dirty="0"/>
              <a:t>HORAIRE</a:t>
            </a:r>
          </a:p>
          <a:p>
            <a:pPr lvl="1"/>
            <a:r>
              <a:rPr lang="fr-FR" dirty="0"/>
              <a:t>Harmonisation de l’horaire des référents LISA afin que leur plage de travail soit identique à celle des conducteurs d’équipe. =&gt; Meilleures communication et collaboration</a:t>
            </a:r>
          </a:p>
          <a:p>
            <a:pPr lvl="1"/>
            <a:r>
              <a:rPr lang="fr-FR" dirty="0"/>
              <a:t>Nouvel horaire de travail: 7h30 – 15h30</a:t>
            </a:r>
          </a:p>
        </p:txBody>
      </p:sp>
      <p:sp>
        <p:nvSpPr>
          <p:cNvPr id="18" name="ZoneTexte 17">
            <a:extLst>
              <a:ext uri="{FF2B5EF4-FFF2-40B4-BE49-F238E27FC236}">
                <a16:creationId xmlns:a16="http://schemas.microsoft.com/office/drawing/2014/main" id="{DA021D9E-8515-1416-789C-306154B79F25}"/>
              </a:ext>
            </a:extLst>
          </p:cNvPr>
          <p:cNvSpPr txBox="1"/>
          <p:nvPr/>
        </p:nvSpPr>
        <p:spPr>
          <a:xfrm>
            <a:off x="838196" y="5406468"/>
            <a:ext cx="10542567" cy="646331"/>
          </a:xfrm>
          <a:prstGeom prst="rect">
            <a:avLst/>
          </a:prstGeom>
          <a:noFill/>
        </p:spPr>
        <p:txBody>
          <a:bodyPr wrap="square" rtlCol="0">
            <a:spAutoFit/>
          </a:bodyPr>
          <a:lstStyle/>
          <a:p>
            <a:r>
              <a:rPr lang="fr-FR" b="1" dirty="0"/>
              <a:t>RÉÉQUILIBRAGE DE LA CHARGE DE TRAVAIL EN FONCTION DU NOMBRE DE DOSSIERS PAR SECTEUR </a:t>
            </a:r>
          </a:p>
          <a:p>
            <a:pPr lvl="1"/>
            <a:r>
              <a:rPr lang="fr-FR" dirty="0"/>
              <a:t>2 référents LISA sont en charge du secteur </a:t>
            </a:r>
            <a:r>
              <a:rPr lang="fr-FR" dirty="0" err="1"/>
              <a:t>Cureghem</a:t>
            </a:r>
            <a:r>
              <a:rPr lang="fr-FR" dirty="0"/>
              <a:t> (voir page suivante)</a:t>
            </a:r>
          </a:p>
        </p:txBody>
      </p:sp>
      <p:sp>
        <p:nvSpPr>
          <p:cNvPr id="19" name="ZoneTexte 18">
            <a:extLst>
              <a:ext uri="{FF2B5EF4-FFF2-40B4-BE49-F238E27FC236}">
                <a16:creationId xmlns:a16="http://schemas.microsoft.com/office/drawing/2014/main" id="{AA9714AA-8549-9AED-C656-0770C0C75936}"/>
              </a:ext>
            </a:extLst>
          </p:cNvPr>
          <p:cNvSpPr txBox="1"/>
          <p:nvPr/>
        </p:nvSpPr>
        <p:spPr>
          <a:xfrm>
            <a:off x="838196" y="4421584"/>
            <a:ext cx="9677404" cy="646331"/>
          </a:xfrm>
          <a:prstGeom prst="rect">
            <a:avLst/>
          </a:prstGeom>
          <a:noFill/>
        </p:spPr>
        <p:txBody>
          <a:bodyPr wrap="square" rtlCol="0">
            <a:spAutoFit/>
          </a:bodyPr>
          <a:lstStyle/>
          <a:p>
            <a:r>
              <a:rPr lang="fr-FR" b="1" dirty="0"/>
              <a:t>COMPTAGE DES INDICATEURS OBJECTIFS DE PROPRETÉ PAR L’APPLICATION DE L’AVPU</a:t>
            </a:r>
          </a:p>
          <a:p>
            <a:pPr lvl="1"/>
            <a:r>
              <a:rPr lang="fr-FR" dirty="0"/>
              <a:t>Réception d’un rapport trimestriel normalisé =&gt; Meilleure identification des actions à mener</a:t>
            </a:r>
          </a:p>
        </p:txBody>
      </p:sp>
    </p:spTree>
    <p:extLst>
      <p:ext uri="{BB962C8B-B14F-4D97-AF65-F5344CB8AC3E}">
        <p14:creationId xmlns:p14="http://schemas.microsoft.com/office/powerpoint/2010/main" val="3776770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00000000-0008-0000-0800-000008000000}"/>
              </a:ext>
            </a:extLst>
          </p:cNvPr>
          <p:cNvGraphicFramePr>
            <a:graphicFrameLocks noGrp="1"/>
          </p:cNvGraphicFramePr>
          <p:nvPr>
            <p:ph idx="1"/>
            <p:extLst>
              <p:ext uri="{D42A27DB-BD31-4B8C-83A1-F6EECF244321}">
                <p14:modId xmlns:p14="http://schemas.microsoft.com/office/powerpoint/2010/main" val="3089475032"/>
              </p:ext>
            </p:extLst>
          </p:nvPr>
        </p:nvGraphicFramePr>
        <p:xfrm>
          <a:off x="3467100" y="1731484"/>
          <a:ext cx="5257800" cy="2770651"/>
        </p:xfrm>
        <a:graphic>
          <a:graphicData uri="http://schemas.openxmlformats.org/drawingml/2006/chart">
            <c:chart xmlns:c="http://schemas.openxmlformats.org/drawingml/2006/chart" xmlns:r="http://schemas.openxmlformats.org/officeDocument/2006/relationships" r:id="rId2"/>
          </a:graphicData>
        </a:graphic>
      </p:graphicFrame>
      <p:sp>
        <p:nvSpPr>
          <p:cNvPr id="8" name="ZoneTexte 7">
            <a:extLst>
              <a:ext uri="{FF2B5EF4-FFF2-40B4-BE49-F238E27FC236}">
                <a16:creationId xmlns:a16="http://schemas.microsoft.com/office/drawing/2014/main" id="{7A9FF759-FDCC-01B9-DAD8-244A923220C0}"/>
              </a:ext>
            </a:extLst>
          </p:cNvPr>
          <p:cNvSpPr txBox="1"/>
          <p:nvPr/>
        </p:nvSpPr>
        <p:spPr>
          <a:xfrm>
            <a:off x="2550161" y="1066819"/>
            <a:ext cx="7091685" cy="461665"/>
          </a:xfrm>
          <a:prstGeom prst="rect">
            <a:avLst/>
          </a:prstGeom>
          <a:noFill/>
        </p:spPr>
        <p:txBody>
          <a:bodyPr wrap="none" rtlCol="0">
            <a:spAutoFit/>
          </a:bodyPr>
          <a:lstStyle/>
          <a:p>
            <a:pPr algn="ctr"/>
            <a:r>
              <a:rPr lang="en-US" sz="2400" b="1" dirty="0" err="1"/>
              <a:t>Nombre</a:t>
            </a:r>
            <a:r>
              <a:rPr lang="en-US" sz="2400" b="1" dirty="0"/>
              <a:t> </a:t>
            </a:r>
            <a:r>
              <a:rPr lang="en-US" sz="2400" b="1" dirty="0" err="1"/>
              <a:t>d’incidents</a:t>
            </a:r>
            <a:r>
              <a:rPr lang="en-US" sz="2400" b="1" dirty="0"/>
              <a:t> par </a:t>
            </a:r>
            <a:r>
              <a:rPr lang="en-US" sz="2400" b="1" dirty="0" err="1"/>
              <a:t>secteur</a:t>
            </a:r>
            <a:r>
              <a:rPr lang="en-US" sz="2400" b="1" dirty="0"/>
              <a:t> pour </a:t>
            </a:r>
            <a:r>
              <a:rPr lang="en-US" sz="2400" b="1" dirty="0" err="1"/>
              <a:t>l’année</a:t>
            </a:r>
            <a:r>
              <a:rPr lang="en-US" sz="2400" b="1" dirty="0"/>
              <a:t> 2024</a:t>
            </a:r>
          </a:p>
        </p:txBody>
      </p:sp>
      <p:sp>
        <p:nvSpPr>
          <p:cNvPr id="13" name="Titre 12">
            <a:extLst>
              <a:ext uri="{FF2B5EF4-FFF2-40B4-BE49-F238E27FC236}">
                <a16:creationId xmlns:a16="http://schemas.microsoft.com/office/drawing/2014/main" id="{F8A523BA-63F3-56B3-3C15-AFEC41046F97}"/>
              </a:ext>
            </a:extLst>
          </p:cNvPr>
          <p:cNvSpPr>
            <a:spLocks noGrp="1"/>
          </p:cNvSpPr>
          <p:nvPr>
            <p:ph type="title"/>
          </p:nvPr>
        </p:nvSpPr>
        <p:spPr/>
        <p:txBody>
          <a:bodyPr/>
          <a:lstStyle/>
          <a:p>
            <a:r>
              <a:rPr lang="fr-FR" dirty="0"/>
              <a:t>Cellule Médiation &amp; Verbalisation</a:t>
            </a:r>
          </a:p>
        </p:txBody>
      </p:sp>
      <p:sp>
        <p:nvSpPr>
          <p:cNvPr id="14" name="ZoneTexte 13">
            <a:extLst>
              <a:ext uri="{FF2B5EF4-FFF2-40B4-BE49-F238E27FC236}">
                <a16:creationId xmlns:a16="http://schemas.microsoft.com/office/drawing/2014/main" id="{2B749DC0-F1FE-359E-EBEC-6956EEF30F09}"/>
              </a:ext>
            </a:extLst>
          </p:cNvPr>
          <p:cNvSpPr txBox="1"/>
          <p:nvPr/>
        </p:nvSpPr>
        <p:spPr>
          <a:xfrm>
            <a:off x="1324270" y="4402822"/>
            <a:ext cx="10653241" cy="1015663"/>
          </a:xfrm>
          <a:prstGeom prst="rect">
            <a:avLst/>
          </a:prstGeom>
          <a:noFill/>
        </p:spPr>
        <p:txBody>
          <a:bodyPr wrap="square" rtlCol="0">
            <a:spAutoFit/>
          </a:bodyPr>
          <a:lstStyle/>
          <a:p>
            <a:r>
              <a:rPr lang="en-US" sz="2000" dirty="0" err="1"/>
              <a:t>Neerpede</a:t>
            </a:r>
            <a:r>
              <a:rPr lang="en-US" sz="2000" dirty="0"/>
              <a:t> et </a:t>
            </a:r>
            <a:r>
              <a:rPr lang="en-US" sz="2000" dirty="0" err="1"/>
              <a:t>Industrie</a:t>
            </a:r>
            <a:r>
              <a:rPr lang="en-US" sz="2000" dirty="0"/>
              <a:t> </a:t>
            </a:r>
            <a:r>
              <a:rPr lang="en-US" sz="2000" dirty="0" err="1"/>
              <a:t>comptabilisent</a:t>
            </a:r>
            <a:r>
              <a:rPr lang="en-US" sz="2000" dirty="0"/>
              <a:t> le </a:t>
            </a:r>
            <a:r>
              <a:rPr lang="en-US" sz="2000" dirty="0" err="1"/>
              <a:t>moins</a:t>
            </a:r>
            <a:r>
              <a:rPr lang="en-US" sz="2000" dirty="0"/>
              <a:t> </a:t>
            </a:r>
            <a:r>
              <a:rPr lang="en-US" sz="2000" dirty="0" err="1"/>
              <a:t>d’incidents</a:t>
            </a:r>
            <a:r>
              <a:rPr lang="en-US" sz="2000" dirty="0"/>
              <a:t> (145 et 141)</a:t>
            </a:r>
          </a:p>
          <a:p>
            <a:r>
              <a:rPr lang="en-US" sz="2000" dirty="0" err="1"/>
              <a:t>Ces</a:t>
            </a:r>
            <a:r>
              <a:rPr lang="en-US" sz="2000" dirty="0"/>
              <a:t> </a:t>
            </a:r>
            <a:r>
              <a:rPr lang="en-US" sz="2000" dirty="0" err="1"/>
              <a:t>secteurs</a:t>
            </a:r>
            <a:r>
              <a:rPr lang="en-US" sz="2000" dirty="0"/>
              <a:t> </a:t>
            </a:r>
            <a:r>
              <a:rPr lang="en-US" sz="2000" dirty="0" err="1"/>
              <a:t>peuvent</a:t>
            </a:r>
            <a:r>
              <a:rPr lang="en-US" sz="2000" dirty="0"/>
              <a:t> </a:t>
            </a:r>
            <a:r>
              <a:rPr lang="en-US" sz="2000" dirty="0" err="1"/>
              <a:t>être</a:t>
            </a:r>
            <a:r>
              <a:rPr lang="en-US" sz="2000" dirty="0"/>
              <a:t> </a:t>
            </a:r>
            <a:r>
              <a:rPr lang="en-US" sz="2000" dirty="0" err="1"/>
              <a:t>associés</a:t>
            </a:r>
            <a:r>
              <a:rPr lang="en-US" sz="2000" dirty="0"/>
              <a:t> à un </a:t>
            </a:r>
            <a:r>
              <a:rPr lang="en-US" sz="2000" dirty="0" err="1"/>
              <a:t>secteur</a:t>
            </a:r>
            <a:r>
              <a:rPr lang="en-US" sz="2000" dirty="0"/>
              <a:t> </a:t>
            </a:r>
            <a:r>
              <a:rPr lang="en-US" sz="2000" dirty="0" err="1"/>
              <a:t>voisin</a:t>
            </a:r>
            <a:r>
              <a:rPr lang="en-US" sz="2000" dirty="0"/>
              <a:t> </a:t>
            </a:r>
            <a:r>
              <a:rPr lang="en-US" sz="2000" dirty="0" err="1"/>
              <a:t>afin</a:t>
            </a:r>
            <a:r>
              <a:rPr lang="en-US" sz="2000" dirty="0"/>
              <a:t> de </a:t>
            </a:r>
            <a:r>
              <a:rPr lang="en-US" sz="2000" dirty="0" err="1"/>
              <a:t>libérer</a:t>
            </a:r>
            <a:r>
              <a:rPr lang="en-US" sz="2000" dirty="0"/>
              <a:t> 1 </a:t>
            </a:r>
            <a:r>
              <a:rPr lang="en-US" sz="2000" dirty="0" err="1"/>
              <a:t>référent</a:t>
            </a:r>
            <a:r>
              <a:rPr lang="en-US" sz="2000" dirty="0"/>
              <a:t> </a:t>
            </a:r>
            <a:r>
              <a:rPr lang="en-US" sz="2000" dirty="0" err="1"/>
              <a:t>supplémentaire</a:t>
            </a:r>
            <a:r>
              <a:rPr lang="en-US" sz="2000" dirty="0"/>
              <a:t> pour </a:t>
            </a:r>
            <a:r>
              <a:rPr lang="en-US" sz="2000" dirty="0" err="1"/>
              <a:t>Cureghem</a:t>
            </a:r>
            <a:r>
              <a:rPr lang="en-US" sz="2000" dirty="0"/>
              <a:t> qui </a:t>
            </a:r>
            <a:r>
              <a:rPr lang="en-US" sz="2000" dirty="0" err="1"/>
              <a:t>est</a:t>
            </a:r>
            <a:r>
              <a:rPr lang="en-US" sz="2000" dirty="0"/>
              <a:t> plus </a:t>
            </a:r>
            <a:r>
              <a:rPr lang="en-US" sz="2000" dirty="0" err="1"/>
              <a:t>lourd</a:t>
            </a:r>
            <a:r>
              <a:rPr lang="en-US" sz="2000" dirty="0"/>
              <a:t> </a:t>
            </a:r>
            <a:r>
              <a:rPr lang="en-US" sz="2000" dirty="0" err="1"/>
              <a:t>en</a:t>
            </a:r>
            <a:r>
              <a:rPr lang="en-US" sz="2000" dirty="0"/>
              <a:t> </a:t>
            </a:r>
            <a:r>
              <a:rPr lang="en-US" sz="2000" dirty="0" err="1"/>
              <a:t>terme</a:t>
            </a:r>
            <a:r>
              <a:rPr lang="en-US" sz="2000" dirty="0"/>
              <a:t> de dossiers</a:t>
            </a:r>
          </a:p>
        </p:txBody>
      </p:sp>
      <p:sp>
        <p:nvSpPr>
          <p:cNvPr id="15" name="ZoneTexte 14">
            <a:extLst>
              <a:ext uri="{FF2B5EF4-FFF2-40B4-BE49-F238E27FC236}">
                <a16:creationId xmlns:a16="http://schemas.microsoft.com/office/drawing/2014/main" id="{4F114C02-9E9A-127A-DA7F-07E82DAE50B3}"/>
              </a:ext>
            </a:extLst>
          </p:cNvPr>
          <p:cNvSpPr txBox="1"/>
          <p:nvPr/>
        </p:nvSpPr>
        <p:spPr>
          <a:xfrm>
            <a:off x="1324270" y="5603151"/>
            <a:ext cx="10653241" cy="1015663"/>
          </a:xfrm>
          <a:prstGeom prst="rect">
            <a:avLst/>
          </a:prstGeom>
          <a:noFill/>
        </p:spPr>
        <p:txBody>
          <a:bodyPr wrap="square" rtlCol="0">
            <a:spAutoFit/>
          </a:bodyPr>
          <a:lstStyle/>
          <a:p>
            <a:r>
              <a:rPr lang="en-US" sz="2000" dirty="0"/>
              <a:t>1 </a:t>
            </a:r>
            <a:r>
              <a:rPr lang="en-US" sz="2000" dirty="0" err="1"/>
              <a:t>référent</a:t>
            </a:r>
            <a:r>
              <a:rPr lang="en-US" sz="2000" dirty="0"/>
              <a:t> pour les </a:t>
            </a:r>
            <a:r>
              <a:rPr lang="en-US" sz="2000" dirty="0" err="1"/>
              <a:t>secteurs</a:t>
            </a:r>
            <a:r>
              <a:rPr lang="en-US" sz="2000" dirty="0"/>
              <a:t> La Roue </a:t>
            </a:r>
            <a:r>
              <a:rPr lang="en-US" sz="2000" dirty="0">
                <a:solidFill>
                  <a:srgbClr val="FF0000"/>
                </a:solidFill>
              </a:rPr>
              <a:t>et</a:t>
            </a:r>
            <a:r>
              <a:rPr lang="en-US" sz="2000" dirty="0"/>
              <a:t> </a:t>
            </a:r>
            <a:r>
              <a:rPr lang="en-US" sz="2000" dirty="0" err="1"/>
              <a:t>Industrie</a:t>
            </a:r>
            <a:endParaRPr lang="en-US" sz="2000" dirty="0"/>
          </a:p>
          <a:p>
            <a:r>
              <a:rPr lang="en-US" sz="2000" dirty="0"/>
              <a:t>1 </a:t>
            </a:r>
            <a:r>
              <a:rPr lang="en-US" sz="2000" dirty="0" err="1"/>
              <a:t>référent</a:t>
            </a:r>
            <a:r>
              <a:rPr lang="en-US" sz="2000" dirty="0"/>
              <a:t> pour les </a:t>
            </a:r>
            <a:r>
              <a:rPr lang="en-US" sz="2000" dirty="0" err="1"/>
              <a:t>secteurs</a:t>
            </a:r>
            <a:r>
              <a:rPr lang="en-US" sz="2000" dirty="0"/>
              <a:t> Parc </a:t>
            </a:r>
            <a:r>
              <a:rPr lang="en-US" sz="2000" dirty="0">
                <a:solidFill>
                  <a:srgbClr val="FF0000"/>
                </a:solidFill>
              </a:rPr>
              <a:t>et </a:t>
            </a:r>
            <a:r>
              <a:rPr lang="en-US" sz="2000" dirty="0" err="1"/>
              <a:t>Neerpede</a:t>
            </a:r>
            <a:endParaRPr lang="en-US" sz="2000" dirty="0"/>
          </a:p>
          <a:p>
            <a:r>
              <a:rPr lang="en-US" sz="2000" dirty="0"/>
              <a:t>=&gt; On </a:t>
            </a:r>
            <a:r>
              <a:rPr lang="en-US" sz="2000" dirty="0" err="1"/>
              <a:t>peut</a:t>
            </a:r>
            <a:r>
              <a:rPr lang="en-US" sz="2000" dirty="0"/>
              <a:t> affecter 2 </a:t>
            </a:r>
            <a:r>
              <a:rPr lang="en-US" sz="2000" dirty="0" err="1"/>
              <a:t>référents</a:t>
            </a:r>
            <a:r>
              <a:rPr lang="en-US" sz="2000" dirty="0"/>
              <a:t> pour </a:t>
            </a:r>
            <a:r>
              <a:rPr lang="en-US" sz="2000" dirty="0" err="1"/>
              <a:t>Cureghem</a:t>
            </a:r>
            <a:r>
              <a:rPr lang="en-US" sz="2000" dirty="0"/>
              <a:t> =&gt; </a:t>
            </a:r>
            <a:r>
              <a:rPr lang="en-US" sz="2000" dirty="0" err="1"/>
              <a:t>Meilleure</a:t>
            </a:r>
            <a:r>
              <a:rPr lang="en-US" sz="2000" dirty="0"/>
              <a:t> </a:t>
            </a:r>
            <a:r>
              <a:rPr lang="en-US" sz="2000" dirty="0" err="1"/>
              <a:t>réactivité</a:t>
            </a:r>
            <a:endParaRPr lang="en-US" sz="2000" dirty="0"/>
          </a:p>
        </p:txBody>
      </p:sp>
    </p:spTree>
    <p:extLst>
      <p:ext uri="{BB962C8B-B14F-4D97-AF65-F5344CB8AC3E}">
        <p14:creationId xmlns:p14="http://schemas.microsoft.com/office/powerpoint/2010/main" val="2329554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phique 4">
            <a:extLst>
              <a:ext uri="{FF2B5EF4-FFF2-40B4-BE49-F238E27FC236}">
                <a16:creationId xmlns:a16="http://schemas.microsoft.com/office/drawing/2014/main" id="{00000000-0008-0000-0800-000007000000}"/>
              </a:ext>
            </a:extLst>
          </p:cNvPr>
          <p:cNvGraphicFramePr>
            <a:graphicFrameLocks/>
          </p:cNvGraphicFramePr>
          <p:nvPr>
            <p:extLst>
              <p:ext uri="{D42A27DB-BD31-4B8C-83A1-F6EECF244321}">
                <p14:modId xmlns:p14="http://schemas.microsoft.com/office/powerpoint/2010/main" val="161989798"/>
              </p:ext>
            </p:extLst>
          </p:nvPr>
        </p:nvGraphicFramePr>
        <p:xfrm>
          <a:off x="1836841" y="1685853"/>
          <a:ext cx="8018467" cy="4745929"/>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re 12">
            <a:extLst>
              <a:ext uri="{FF2B5EF4-FFF2-40B4-BE49-F238E27FC236}">
                <a16:creationId xmlns:a16="http://schemas.microsoft.com/office/drawing/2014/main" id="{80A3ACBB-140D-3D87-3787-6FC348D0ACBF}"/>
              </a:ext>
            </a:extLst>
          </p:cNvPr>
          <p:cNvSpPr>
            <a:spLocks noGrp="1"/>
          </p:cNvSpPr>
          <p:nvPr>
            <p:ph type="title"/>
          </p:nvPr>
        </p:nvSpPr>
        <p:spPr/>
        <p:txBody>
          <a:bodyPr/>
          <a:lstStyle/>
          <a:p>
            <a:r>
              <a:rPr lang="fr-FR" dirty="0"/>
              <a:t>Cellule Médiation &amp; Verbalisation</a:t>
            </a:r>
          </a:p>
        </p:txBody>
      </p:sp>
      <p:sp>
        <p:nvSpPr>
          <p:cNvPr id="14" name="ZoneTexte 13">
            <a:extLst>
              <a:ext uri="{FF2B5EF4-FFF2-40B4-BE49-F238E27FC236}">
                <a16:creationId xmlns:a16="http://schemas.microsoft.com/office/drawing/2014/main" id="{BF1AC3A9-1937-470D-734B-4B6E45D2ED94}"/>
              </a:ext>
            </a:extLst>
          </p:cNvPr>
          <p:cNvSpPr txBox="1"/>
          <p:nvPr/>
        </p:nvSpPr>
        <p:spPr>
          <a:xfrm>
            <a:off x="2518225" y="1053170"/>
            <a:ext cx="7155549" cy="461665"/>
          </a:xfrm>
          <a:prstGeom prst="rect">
            <a:avLst/>
          </a:prstGeom>
          <a:noFill/>
        </p:spPr>
        <p:txBody>
          <a:bodyPr wrap="none" rtlCol="0">
            <a:spAutoFit/>
          </a:bodyPr>
          <a:lstStyle/>
          <a:p>
            <a:pPr algn="ctr"/>
            <a:r>
              <a:rPr lang="en-US" sz="2400" b="1" dirty="0" err="1"/>
              <a:t>Amélioration</a:t>
            </a:r>
            <a:r>
              <a:rPr lang="en-US" sz="2400" b="1" dirty="0"/>
              <a:t> du temps de </a:t>
            </a:r>
            <a:r>
              <a:rPr lang="en-US" sz="2400" b="1" dirty="0" err="1"/>
              <a:t>traitement</a:t>
            </a:r>
            <a:r>
              <a:rPr lang="en-US" sz="2400" b="1" dirty="0"/>
              <a:t> des dossiers</a:t>
            </a:r>
          </a:p>
        </p:txBody>
      </p:sp>
      <p:sp>
        <p:nvSpPr>
          <p:cNvPr id="15" name="ZoneTexte 14">
            <a:extLst>
              <a:ext uri="{FF2B5EF4-FFF2-40B4-BE49-F238E27FC236}">
                <a16:creationId xmlns:a16="http://schemas.microsoft.com/office/drawing/2014/main" id="{3164D18F-C38D-B6C2-EE58-51A8C8F42B9E}"/>
              </a:ext>
            </a:extLst>
          </p:cNvPr>
          <p:cNvSpPr txBox="1"/>
          <p:nvPr/>
        </p:nvSpPr>
        <p:spPr>
          <a:xfrm>
            <a:off x="8267480" y="2669380"/>
            <a:ext cx="3513667" cy="830997"/>
          </a:xfrm>
          <a:prstGeom prst="rect">
            <a:avLst/>
          </a:prstGeom>
          <a:noFill/>
        </p:spPr>
        <p:txBody>
          <a:bodyPr wrap="square" rtlCol="0">
            <a:spAutoFit/>
          </a:bodyPr>
          <a:lstStyle/>
          <a:p>
            <a:r>
              <a:rPr lang="en-US" sz="2400" dirty="0"/>
              <a:t>57% des dossiers </a:t>
            </a:r>
            <a:r>
              <a:rPr lang="en-US" sz="2400" dirty="0" err="1"/>
              <a:t>sont</a:t>
            </a:r>
            <a:r>
              <a:rPr lang="en-US" sz="2400" dirty="0"/>
              <a:t> </a:t>
            </a:r>
            <a:r>
              <a:rPr lang="en-US" sz="2400" dirty="0" err="1"/>
              <a:t>clôturés</a:t>
            </a:r>
            <a:r>
              <a:rPr lang="en-US" sz="2400" dirty="0"/>
              <a:t> dans la </a:t>
            </a:r>
            <a:r>
              <a:rPr lang="en-US" sz="2400" dirty="0" err="1"/>
              <a:t>journée</a:t>
            </a:r>
            <a:r>
              <a:rPr lang="en-US" sz="2400" dirty="0"/>
              <a:t> !</a:t>
            </a:r>
          </a:p>
        </p:txBody>
      </p:sp>
    </p:spTree>
    <p:extLst>
      <p:ext uri="{BB962C8B-B14F-4D97-AF65-F5344CB8AC3E}">
        <p14:creationId xmlns:p14="http://schemas.microsoft.com/office/powerpoint/2010/main" val="3579520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80A3ACBB-140D-3D87-3787-6FC348D0ACBF}"/>
              </a:ext>
            </a:extLst>
          </p:cNvPr>
          <p:cNvSpPr>
            <a:spLocks noGrp="1"/>
          </p:cNvSpPr>
          <p:nvPr>
            <p:ph type="title"/>
          </p:nvPr>
        </p:nvSpPr>
        <p:spPr/>
        <p:txBody>
          <a:bodyPr/>
          <a:lstStyle/>
          <a:p>
            <a:r>
              <a:rPr lang="fr-FR" dirty="0"/>
              <a:t>Cellule Médiation &amp; Verbalisation</a:t>
            </a:r>
          </a:p>
        </p:txBody>
      </p:sp>
      <p:sp>
        <p:nvSpPr>
          <p:cNvPr id="14" name="ZoneTexte 13">
            <a:extLst>
              <a:ext uri="{FF2B5EF4-FFF2-40B4-BE49-F238E27FC236}">
                <a16:creationId xmlns:a16="http://schemas.microsoft.com/office/drawing/2014/main" id="{BF1AC3A9-1937-470D-734B-4B6E45D2ED94}"/>
              </a:ext>
            </a:extLst>
          </p:cNvPr>
          <p:cNvSpPr txBox="1"/>
          <p:nvPr/>
        </p:nvSpPr>
        <p:spPr>
          <a:xfrm>
            <a:off x="1612225" y="985411"/>
            <a:ext cx="8167365" cy="461665"/>
          </a:xfrm>
          <a:prstGeom prst="rect">
            <a:avLst/>
          </a:prstGeom>
          <a:noFill/>
        </p:spPr>
        <p:txBody>
          <a:bodyPr wrap="none" rtlCol="0">
            <a:spAutoFit/>
          </a:bodyPr>
          <a:lstStyle/>
          <a:p>
            <a:pPr algn="ctr"/>
            <a:r>
              <a:rPr lang="en-US" sz="2400" b="1" dirty="0" err="1"/>
              <a:t>Nombre</a:t>
            </a:r>
            <a:r>
              <a:rPr lang="en-US" sz="2400" b="1" dirty="0"/>
              <a:t> de sanctions </a:t>
            </a:r>
            <a:r>
              <a:rPr lang="en-US" sz="2400" b="1" dirty="0" err="1"/>
              <a:t>émises</a:t>
            </a:r>
            <a:r>
              <a:rPr lang="en-US" sz="2400" b="1" dirty="0"/>
              <a:t> du 1/06/2023 au 31/05/2024</a:t>
            </a:r>
          </a:p>
        </p:txBody>
      </p:sp>
      <p:graphicFrame>
        <p:nvGraphicFramePr>
          <p:cNvPr id="10" name="Tableau 9">
            <a:extLst>
              <a:ext uri="{FF2B5EF4-FFF2-40B4-BE49-F238E27FC236}">
                <a16:creationId xmlns:a16="http://schemas.microsoft.com/office/drawing/2014/main" id="{4F0A0957-20E8-D6D2-ECF9-9618121EA5AC}"/>
              </a:ext>
            </a:extLst>
          </p:cNvPr>
          <p:cNvGraphicFramePr>
            <a:graphicFrameLocks noGrp="1"/>
          </p:cNvGraphicFramePr>
          <p:nvPr>
            <p:extLst>
              <p:ext uri="{D42A27DB-BD31-4B8C-83A1-F6EECF244321}">
                <p14:modId xmlns:p14="http://schemas.microsoft.com/office/powerpoint/2010/main" val="3599765025"/>
              </p:ext>
            </p:extLst>
          </p:nvPr>
        </p:nvGraphicFramePr>
        <p:xfrm>
          <a:off x="2057315" y="1550335"/>
          <a:ext cx="7277184" cy="4480560"/>
        </p:xfrm>
        <a:graphic>
          <a:graphicData uri="http://schemas.openxmlformats.org/drawingml/2006/table">
            <a:tbl>
              <a:tblPr>
                <a:tableStyleId>{F5AB1C69-6EDB-4FF4-983F-18BD219EF322}</a:tableStyleId>
              </a:tblPr>
              <a:tblGrid>
                <a:gridCol w="4794380">
                  <a:extLst>
                    <a:ext uri="{9D8B030D-6E8A-4147-A177-3AD203B41FA5}">
                      <a16:colId xmlns:a16="http://schemas.microsoft.com/office/drawing/2014/main" val="192621346"/>
                    </a:ext>
                  </a:extLst>
                </a:gridCol>
                <a:gridCol w="2482804">
                  <a:extLst>
                    <a:ext uri="{9D8B030D-6E8A-4147-A177-3AD203B41FA5}">
                      <a16:colId xmlns:a16="http://schemas.microsoft.com/office/drawing/2014/main" val="4198666080"/>
                    </a:ext>
                  </a:extLst>
                </a:gridCol>
              </a:tblGrid>
              <a:tr h="203200">
                <a:tc>
                  <a:txBody>
                    <a:bodyPr/>
                    <a:lstStyle/>
                    <a:p>
                      <a:pPr algn="l" fontAlgn="b"/>
                      <a:r>
                        <a:rPr lang="fr-BE" sz="1800" u="none" strike="noStrike" dirty="0">
                          <a:solidFill>
                            <a:schemeClr val="tx1"/>
                          </a:solidFill>
                          <a:effectLst/>
                        </a:rPr>
                        <a:t>Dépôts clandestins de déchets</a:t>
                      </a:r>
                      <a:endParaRPr lang="fr-BE" sz="1800" b="0" i="0" u="none" strike="noStrike" dirty="0">
                        <a:solidFill>
                          <a:schemeClr val="tx1"/>
                        </a:solidFill>
                        <a:effectLst/>
                        <a:latin typeface="Arial" panose="020B0604020202020204" pitchFamily="34" charset="0"/>
                      </a:endParaRPr>
                    </a:p>
                  </a:txBody>
                  <a:tcPr marL="45720" marR="45720" anchor="ctr"/>
                </a:tc>
                <a:tc>
                  <a:txBody>
                    <a:bodyPr/>
                    <a:lstStyle/>
                    <a:p>
                      <a:pPr algn="ctr" fontAlgn="b"/>
                      <a:r>
                        <a:rPr lang="fr-BE" sz="1800" u="none" strike="noStrike">
                          <a:solidFill>
                            <a:schemeClr val="tx1"/>
                          </a:solidFill>
                          <a:effectLst/>
                        </a:rPr>
                        <a:t>563</a:t>
                      </a:r>
                      <a:endParaRPr lang="fr-BE" sz="1800" b="0" i="0" u="none" strike="noStrike">
                        <a:solidFill>
                          <a:schemeClr val="tx1"/>
                        </a:solidFill>
                        <a:effectLst/>
                        <a:latin typeface="Liberation Sans"/>
                      </a:endParaRPr>
                    </a:p>
                  </a:txBody>
                  <a:tcPr marL="45720" marR="45720" anchor="ctr"/>
                </a:tc>
                <a:extLst>
                  <a:ext uri="{0D108BD9-81ED-4DB2-BD59-A6C34878D82A}">
                    <a16:rowId xmlns:a16="http://schemas.microsoft.com/office/drawing/2014/main" val="2170773883"/>
                  </a:ext>
                </a:extLst>
              </a:tr>
              <a:tr h="203200">
                <a:tc>
                  <a:txBody>
                    <a:bodyPr/>
                    <a:lstStyle/>
                    <a:p>
                      <a:pPr algn="l" fontAlgn="b"/>
                      <a:r>
                        <a:rPr lang="fr-BE" sz="1800" u="none" strike="noStrike" dirty="0">
                          <a:solidFill>
                            <a:schemeClr val="tx1"/>
                          </a:solidFill>
                          <a:effectLst/>
                        </a:rPr>
                        <a:t>Dépôts de sacs en dehors des heures</a:t>
                      </a:r>
                      <a:endParaRPr lang="fr-BE" sz="1800" b="0" i="0" u="none" strike="noStrike" dirty="0">
                        <a:solidFill>
                          <a:schemeClr val="tx1"/>
                        </a:solidFill>
                        <a:effectLst/>
                        <a:latin typeface="Arial" panose="020B0604020202020204" pitchFamily="34" charset="0"/>
                      </a:endParaRPr>
                    </a:p>
                  </a:txBody>
                  <a:tcPr marL="45720" marR="45720" anchor="ctr"/>
                </a:tc>
                <a:tc>
                  <a:txBody>
                    <a:bodyPr/>
                    <a:lstStyle/>
                    <a:p>
                      <a:pPr algn="ctr" fontAlgn="b"/>
                      <a:r>
                        <a:rPr lang="fr-BE" sz="1800" u="none" strike="noStrike">
                          <a:solidFill>
                            <a:schemeClr val="tx1"/>
                          </a:solidFill>
                          <a:effectLst/>
                        </a:rPr>
                        <a:t>367</a:t>
                      </a:r>
                      <a:endParaRPr lang="fr-BE" sz="1800" b="0" i="0" u="none" strike="noStrike">
                        <a:solidFill>
                          <a:schemeClr val="tx1"/>
                        </a:solidFill>
                        <a:effectLst/>
                        <a:latin typeface="Liberation Sans"/>
                      </a:endParaRPr>
                    </a:p>
                  </a:txBody>
                  <a:tcPr marL="45720" marR="45720" anchor="ctr"/>
                </a:tc>
                <a:extLst>
                  <a:ext uri="{0D108BD9-81ED-4DB2-BD59-A6C34878D82A}">
                    <a16:rowId xmlns:a16="http://schemas.microsoft.com/office/drawing/2014/main" val="1331543394"/>
                  </a:ext>
                </a:extLst>
              </a:tr>
              <a:tr h="203200">
                <a:tc>
                  <a:txBody>
                    <a:bodyPr/>
                    <a:lstStyle/>
                    <a:p>
                      <a:pPr algn="l" fontAlgn="b"/>
                      <a:r>
                        <a:rPr lang="fr-BE" sz="1800" u="none" strike="noStrike" dirty="0">
                          <a:solidFill>
                            <a:schemeClr val="tx1"/>
                          </a:solidFill>
                          <a:effectLst/>
                        </a:rPr>
                        <a:t>Dépôts de sacs non conformes</a:t>
                      </a:r>
                      <a:endParaRPr lang="fr-BE" sz="1800" b="0" i="0" u="none" strike="noStrike" dirty="0">
                        <a:solidFill>
                          <a:schemeClr val="tx1"/>
                        </a:solidFill>
                        <a:effectLst/>
                        <a:latin typeface="Arial" panose="020B0604020202020204" pitchFamily="34" charset="0"/>
                      </a:endParaRPr>
                    </a:p>
                  </a:txBody>
                  <a:tcPr marL="45720" marR="45720" anchor="ctr"/>
                </a:tc>
                <a:tc>
                  <a:txBody>
                    <a:bodyPr/>
                    <a:lstStyle/>
                    <a:p>
                      <a:pPr algn="ctr" fontAlgn="b"/>
                      <a:r>
                        <a:rPr lang="fr-BE" sz="1800" u="none" strike="noStrike" dirty="0">
                          <a:solidFill>
                            <a:schemeClr val="tx1"/>
                          </a:solidFill>
                          <a:effectLst/>
                        </a:rPr>
                        <a:t>40</a:t>
                      </a:r>
                      <a:endParaRPr lang="fr-BE" sz="1800" b="0" i="0" u="none" strike="noStrike" dirty="0">
                        <a:solidFill>
                          <a:schemeClr val="tx1"/>
                        </a:solidFill>
                        <a:effectLst/>
                        <a:latin typeface="Liberation Sans"/>
                      </a:endParaRPr>
                    </a:p>
                  </a:txBody>
                  <a:tcPr marL="45720" marR="45720" anchor="ctr"/>
                </a:tc>
                <a:extLst>
                  <a:ext uri="{0D108BD9-81ED-4DB2-BD59-A6C34878D82A}">
                    <a16:rowId xmlns:a16="http://schemas.microsoft.com/office/drawing/2014/main" val="20112150"/>
                  </a:ext>
                </a:extLst>
              </a:tr>
              <a:tr h="203200">
                <a:tc>
                  <a:txBody>
                    <a:bodyPr/>
                    <a:lstStyle/>
                    <a:p>
                      <a:pPr algn="l" fontAlgn="b"/>
                      <a:r>
                        <a:rPr lang="fr-BE" sz="1800" u="none" strike="noStrike" dirty="0">
                          <a:solidFill>
                            <a:schemeClr val="tx1"/>
                          </a:solidFill>
                          <a:effectLst/>
                        </a:rPr>
                        <a:t>Dépôts clandestins encombrants (art 3a)</a:t>
                      </a:r>
                      <a:endParaRPr lang="fr-BE" sz="1800" b="0" i="0" u="none" strike="noStrike" dirty="0">
                        <a:solidFill>
                          <a:schemeClr val="tx1"/>
                        </a:solidFill>
                        <a:effectLst/>
                        <a:latin typeface="Arial" panose="020B0604020202020204" pitchFamily="34" charset="0"/>
                      </a:endParaRPr>
                    </a:p>
                  </a:txBody>
                  <a:tcPr marL="45720" marR="45720" anchor="ctr"/>
                </a:tc>
                <a:tc>
                  <a:txBody>
                    <a:bodyPr/>
                    <a:lstStyle/>
                    <a:p>
                      <a:pPr algn="ctr" fontAlgn="b"/>
                      <a:r>
                        <a:rPr lang="fr-BE" sz="1800" u="none" strike="noStrike" dirty="0">
                          <a:solidFill>
                            <a:schemeClr val="tx1"/>
                          </a:solidFill>
                          <a:effectLst/>
                        </a:rPr>
                        <a:t>62</a:t>
                      </a:r>
                      <a:endParaRPr lang="fr-BE" sz="1800" b="0" i="0" u="none" strike="noStrike" dirty="0">
                        <a:solidFill>
                          <a:schemeClr val="tx1"/>
                        </a:solidFill>
                        <a:effectLst/>
                        <a:latin typeface="Liberation Sans"/>
                      </a:endParaRPr>
                    </a:p>
                  </a:txBody>
                  <a:tcPr marL="45720" marR="45720" anchor="ctr"/>
                </a:tc>
                <a:extLst>
                  <a:ext uri="{0D108BD9-81ED-4DB2-BD59-A6C34878D82A}">
                    <a16:rowId xmlns:a16="http://schemas.microsoft.com/office/drawing/2014/main" val="4267032618"/>
                  </a:ext>
                </a:extLst>
              </a:tr>
              <a:tr h="203200">
                <a:tc>
                  <a:txBody>
                    <a:bodyPr/>
                    <a:lstStyle/>
                    <a:p>
                      <a:pPr algn="l" fontAlgn="b"/>
                      <a:r>
                        <a:rPr lang="fr-BE" sz="1800" u="none" strike="noStrike" dirty="0">
                          <a:solidFill>
                            <a:schemeClr val="tx1"/>
                          </a:solidFill>
                          <a:effectLst/>
                        </a:rPr>
                        <a:t>Dépôts clandestins construction (art3b)</a:t>
                      </a:r>
                      <a:endParaRPr lang="fr-BE" sz="1800" b="0" i="0" u="none" strike="noStrike" dirty="0">
                        <a:solidFill>
                          <a:schemeClr val="tx1"/>
                        </a:solidFill>
                        <a:effectLst/>
                        <a:latin typeface="Arial" panose="020B0604020202020204" pitchFamily="34" charset="0"/>
                      </a:endParaRPr>
                    </a:p>
                  </a:txBody>
                  <a:tcPr marL="45720" marR="45720" anchor="ctr"/>
                </a:tc>
                <a:tc>
                  <a:txBody>
                    <a:bodyPr/>
                    <a:lstStyle/>
                    <a:p>
                      <a:pPr algn="ctr" fontAlgn="b"/>
                      <a:r>
                        <a:rPr lang="fr-BE" sz="1800" u="none" strike="noStrike" dirty="0">
                          <a:solidFill>
                            <a:schemeClr val="tx1"/>
                          </a:solidFill>
                          <a:effectLst/>
                        </a:rPr>
                        <a:t>14</a:t>
                      </a:r>
                      <a:endParaRPr lang="fr-BE" sz="1800" b="0" i="0" u="none" strike="noStrike" dirty="0">
                        <a:solidFill>
                          <a:schemeClr val="tx1"/>
                        </a:solidFill>
                        <a:effectLst/>
                        <a:latin typeface="Liberation Sans"/>
                      </a:endParaRPr>
                    </a:p>
                  </a:txBody>
                  <a:tcPr marL="45720" marR="45720" anchor="ctr"/>
                </a:tc>
                <a:extLst>
                  <a:ext uri="{0D108BD9-81ED-4DB2-BD59-A6C34878D82A}">
                    <a16:rowId xmlns:a16="http://schemas.microsoft.com/office/drawing/2014/main" val="2569650846"/>
                  </a:ext>
                </a:extLst>
              </a:tr>
              <a:tr h="203200">
                <a:tc>
                  <a:txBody>
                    <a:bodyPr/>
                    <a:lstStyle/>
                    <a:p>
                      <a:pPr algn="l" fontAlgn="b"/>
                      <a:r>
                        <a:rPr lang="fr-BE" sz="1800" u="none" strike="noStrike" dirty="0">
                          <a:solidFill>
                            <a:schemeClr val="tx1"/>
                          </a:solidFill>
                          <a:effectLst/>
                        </a:rPr>
                        <a:t>Dépôts clandestins voitures (art3c)</a:t>
                      </a:r>
                      <a:endParaRPr lang="fr-BE" sz="1800" b="0" i="0" u="none" strike="noStrike" dirty="0">
                        <a:solidFill>
                          <a:schemeClr val="tx1"/>
                        </a:solidFill>
                        <a:effectLst/>
                        <a:latin typeface="Arial" panose="020B0604020202020204" pitchFamily="34" charset="0"/>
                      </a:endParaRPr>
                    </a:p>
                  </a:txBody>
                  <a:tcPr marL="45720" marR="45720" anchor="ctr"/>
                </a:tc>
                <a:tc>
                  <a:txBody>
                    <a:bodyPr/>
                    <a:lstStyle/>
                    <a:p>
                      <a:pPr algn="ctr" fontAlgn="b"/>
                      <a:r>
                        <a:rPr lang="fr-BE" sz="1800" u="none" strike="noStrike" dirty="0">
                          <a:solidFill>
                            <a:schemeClr val="tx1"/>
                          </a:solidFill>
                          <a:effectLst/>
                        </a:rPr>
                        <a:t>1</a:t>
                      </a:r>
                      <a:endParaRPr lang="fr-BE" sz="1800" b="0" i="0" u="none" strike="noStrike" dirty="0">
                        <a:solidFill>
                          <a:schemeClr val="tx1"/>
                        </a:solidFill>
                        <a:effectLst/>
                        <a:latin typeface="Liberation Sans"/>
                      </a:endParaRPr>
                    </a:p>
                  </a:txBody>
                  <a:tcPr marL="45720" marR="45720" anchor="ctr"/>
                </a:tc>
                <a:extLst>
                  <a:ext uri="{0D108BD9-81ED-4DB2-BD59-A6C34878D82A}">
                    <a16:rowId xmlns:a16="http://schemas.microsoft.com/office/drawing/2014/main" val="3427778766"/>
                  </a:ext>
                </a:extLst>
              </a:tr>
              <a:tr h="203200">
                <a:tc>
                  <a:txBody>
                    <a:bodyPr/>
                    <a:lstStyle/>
                    <a:p>
                      <a:pPr algn="l" fontAlgn="b"/>
                      <a:r>
                        <a:rPr lang="fr-BE" sz="1800" u="none" strike="noStrike" dirty="0">
                          <a:solidFill>
                            <a:schemeClr val="tx1"/>
                          </a:solidFill>
                          <a:effectLst/>
                        </a:rPr>
                        <a:t>Abandons de petits déchets</a:t>
                      </a:r>
                      <a:endParaRPr lang="fr-BE" sz="1800" b="0" i="0" u="none" strike="noStrike" dirty="0">
                        <a:solidFill>
                          <a:schemeClr val="tx1"/>
                        </a:solidFill>
                        <a:effectLst/>
                        <a:latin typeface="Arial" panose="020B0604020202020204" pitchFamily="34" charset="0"/>
                      </a:endParaRPr>
                    </a:p>
                  </a:txBody>
                  <a:tcPr marL="45720" marR="45720" anchor="ctr"/>
                </a:tc>
                <a:tc>
                  <a:txBody>
                    <a:bodyPr/>
                    <a:lstStyle/>
                    <a:p>
                      <a:pPr algn="ctr" fontAlgn="b"/>
                      <a:r>
                        <a:rPr lang="fr-BE" sz="1800" u="none" strike="noStrike" dirty="0">
                          <a:solidFill>
                            <a:schemeClr val="tx1"/>
                          </a:solidFill>
                          <a:effectLst/>
                        </a:rPr>
                        <a:t>20</a:t>
                      </a:r>
                      <a:endParaRPr lang="fr-BE" sz="1800" b="0" i="0" u="none" strike="noStrike" dirty="0">
                        <a:solidFill>
                          <a:schemeClr val="tx1"/>
                        </a:solidFill>
                        <a:effectLst/>
                        <a:latin typeface="Liberation Sans"/>
                      </a:endParaRPr>
                    </a:p>
                  </a:txBody>
                  <a:tcPr marL="45720" marR="45720" anchor="ctr"/>
                </a:tc>
                <a:extLst>
                  <a:ext uri="{0D108BD9-81ED-4DB2-BD59-A6C34878D82A}">
                    <a16:rowId xmlns:a16="http://schemas.microsoft.com/office/drawing/2014/main" val="2086273303"/>
                  </a:ext>
                </a:extLst>
              </a:tr>
              <a:tr h="203200">
                <a:tc>
                  <a:txBody>
                    <a:bodyPr/>
                    <a:lstStyle/>
                    <a:p>
                      <a:pPr algn="l" fontAlgn="b"/>
                      <a:r>
                        <a:rPr lang="fr-BE" sz="1800" u="none" strike="noStrike" dirty="0">
                          <a:solidFill>
                            <a:schemeClr val="tx1"/>
                          </a:solidFill>
                          <a:effectLst/>
                        </a:rPr>
                        <a:t>Affichages sauvages</a:t>
                      </a:r>
                      <a:endParaRPr lang="fr-BE" sz="1800" b="0" i="0" u="none" strike="noStrike" dirty="0">
                        <a:solidFill>
                          <a:schemeClr val="tx1"/>
                        </a:solidFill>
                        <a:effectLst/>
                        <a:latin typeface="Arial" panose="020B0604020202020204" pitchFamily="34" charset="0"/>
                      </a:endParaRPr>
                    </a:p>
                  </a:txBody>
                  <a:tcPr marL="45720" marR="45720" anchor="ctr"/>
                </a:tc>
                <a:tc>
                  <a:txBody>
                    <a:bodyPr/>
                    <a:lstStyle/>
                    <a:p>
                      <a:pPr algn="ctr" fontAlgn="b"/>
                      <a:r>
                        <a:rPr lang="fr-BE" sz="1800" u="none" strike="noStrike" dirty="0">
                          <a:solidFill>
                            <a:schemeClr val="tx1"/>
                          </a:solidFill>
                          <a:effectLst/>
                        </a:rPr>
                        <a:t>3</a:t>
                      </a:r>
                      <a:endParaRPr lang="fr-BE" sz="1800" b="0" i="0" u="none" strike="noStrike" dirty="0">
                        <a:solidFill>
                          <a:schemeClr val="tx1"/>
                        </a:solidFill>
                        <a:effectLst/>
                        <a:latin typeface="Liberation Sans"/>
                      </a:endParaRPr>
                    </a:p>
                  </a:txBody>
                  <a:tcPr marL="45720" marR="45720" anchor="ctr"/>
                </a:tc>
                <a:extLst>
                  <a:ext uri="{0D108BD9-81ED-4DB2-BD59-A6C34878D82A}">
                    <a16:rowId xmlns:a16="http://schemas.microsoft.com/office/drawing/2014/main" val="2458664099"/>
                  </a:ext>
                </a:extLst>
              </a:tr>
              <a:tr h="203200">
                <a:tc>
                  <a:txBody>
                    <a:bodyPr/>
                    <a:lstStyle/>
                    <a:p>
                      <a:pPr algn="l" fontAlgn="b"/>
                      <a:r>
                        <a:rPr lang="fr-BE" sz="1800" u="none" strike="noStrike" dirty="0">
                          <a:solidFill>
                            <a:schemeClr val="tx1"/>
                          </a:solidFill>
                          <a:effectLst/>
                        </a:rPr>
                        <a:t>Enlèvement caddie</a:t>
                      </a:r>
                      <a:endParaRPr lang="fr-BE" sz="1800" b="0" i="0" u="none" strike="noStrike" dirty="0">
                        <a:solidFill>
                          <a:schemeClr val="tx1"/>
                        </a:solidFill>
                        <a:effectLst/>
                        <a:latin typeface="Arial" panose="020B0604020202020204" pitchFamily="34" charset="0"/>
                      </a:endParaRPr>
                    </a:p>
                  </a:txBody>
                  <a:tcPr marL="45720" marR="45720" anchor="ctr"/>
                </a:tc>
                <a:tc>
                  <a:txBody>
                    <a:bodyPr/>
                    <a:lstStyle/>
                    <a:p>
                      <a:pPr algn="ctr" fontAlgn="b"/>
                      <a:r>
                        <a:rPr lang="fr-BE" sz="1800" u="none" strike="noStrike" dirty="0">
                          <a:solidFill>
                            <a:schemeClr val="tx1"/>
                          </a:solidFill>
                          <a:effectLst/>
                        </a:rPr>
                        <a:t>37</a:t>
                      </a:r>
                      <a:endParaRPr lang="fr-BE" sz="1800" b="0" i="0" u="none" strike="noStrike" dirty="0">
                        <a:solidFill>
                          <a:schemeClr val="tx1"/>
                        </a:solidFill>
                        <a:effectLst/>
                        <a:latin typeface="Liberation Sans"/>
                      </a:endParaRPr>
                    </a:p>
                  </a:txBody>
                  <a:tcPr marL="45720" marR="45720" anchor="ctr"/>
                </a:tc>
                <a:extLst>
                  <a:ext uri="{0D108BD9-81ED-4DB2-BD59-A6C34878D82A}">
                    <a16:rowId xmlns:a16="http://schemas.microsoft.com/office/drawing/2014/main" val="333924034"/>
                  </a:ext>
                </a:extLst>
              </a:tr>
              <a:tr h="203200">
                <a:tc>
                  <a:txBody>
                    <a:bodyPr/>
                    <a:lstStyle/>
                    <a:p>
                      <a:pPr algn="ctr" fontAlgn="b"/>
                      <a:r>
                        <a:rPr lang="fr-BE" sz="2400" b="1" u="none" strike="noStrike" dirty="0">
                          <a:solidFill>
                            <a:schemeClr val="tx1"/>
                          </a:solidFill>
                          <a:effectLst/>
                        </a:rPr>
                        <a:t>Total</a:t>
                      </a:r>
                      <a:endParaRPr lang="fr-BE" sz="2400" b="1" i="0" u="none" strike="noStrike" dirty="0">
                        <a:solidFill>
                          <a:schemeClr val="tx1"/>
                        </a:solidFill>
                        <a:effectLst/>
                        <a:latin typeface="Arial" panose="020B0604020202020204" pitchFamily="34" charset="0"/>
                      </a:endParaRPr>
                    </a:p>
                  </a:txBody>
                  <a:tcPr marL="45720" marR="45720" anchor="ctr"/>
                </a:tc>
                <a:tc>
                  <a:txBody>
                    <a:bodyPr/>
                    <a:lstStyle/>
                    <a:p>
                      <a:pPr algn="ctr" fontAlgn="b"/>
                      <a:r>
                        <a:rPr lang="fr-BE" sz="2400" b="1" u="none" strike="noStrike" dirty="0">
                          <a:solidFill>
                            <a:schemeClr val="tx1"/>
                          </a:solidFill>
                          <a:effectLst/>
                        </a:rPr>
                        <a:t>1107</a:t>
                      </a:r>
                      <a:endParaRPr lang="fr-BE" sz="2400" b="1" i="0" u="none" strike="noStrike" dirty="0">
                        <a:solidFill>
                          <a:schemeClr val="tx1"/>
                        </a:solidFill>
                        <a:effectLst/>
                        <a:latin typeface="Liberation Sans"/>
                      </a:endParaRPr>
                    </a:p>
                  </a:txBody>
                  <a:tcPr marL="45720" marR="45720" anchor="ctr"/>
                </a:tc>
                <a:extLst>
                  <a:ext uri="{0D108BD9-81ED-4DB2-BD59-A6C34878D82A}">
                    <a16:rowId xmlns:a16="http://schemas.microsoft.com/office/drawing/2014/main" val="2447646195"/>
                  </a:ext>
                </a:extLst>
              </a:tr>
              <a:tr h="203200">
                <a:tc>
                  <a:txBody>
                    <a:bodyPr/>
                    <a:lstStyle/>
                    <a:p>
                      <a:pPr algn="l" fontAlgn="b"/>
                      <a:r>
                        <a:rPr lang="fr-BE" sz="1800" u="none" strike="noStrike" dirty="0">
                          <a:solidFill>
                            <a:schemeClr val="tx1"/>
                          </a:solidFill>
                          <a:effectLst/>
                        </a:rPr>
                        <a:t>Montant des sanctions à percevoir</a:t>
                      </a:r>
                      <a:endParaRPr lang="fr-BE" sz="1800" b="0" i="0" u="none" strike="noStrike" dirty="0">
                        <a:solidFill>
                          <a:schemeClr val="tx1"/>
                        </a:solidFill>
                        <a:effectLst/>
                        <a:latin typeface="Arial" panose="020B0604020202020204" pitchFamily="34" charset="0"/>
                      </a:endParaRPr>
                    </a:p>
                  </a:txBody>
                  <a:tcPr marL="45720" marR="45720" anchor="ctr"/>
                </a:tc>
                <a:tc>
                  <a:txBody>
                    <a:bodyPr/>
                    <a:lstStyle/>
                    <a:p>
                      <a:pPr algn="ctr" fontAlgn="b"/>
                      <a:r>
                        <a:rPr lang="fr-BE" sz="1800" u="none" strike="noStrike" dirty="0">
                          <a:solidFill>
                            <a:schemeClr val="tx1"/>
                          </a:solidFill>
                          <a:effectLst/>
                        </a:rPr>
                        <a:t>342.503,25€</a:t>
                      </a:r>
                      <a:endParaRPr lang="fr-BE" sz="1800" b="0" i="0" u="none" strike="noStrike" dirty="0">
                        <a:solidFill>
                          <a:schemeClr val="tx1"/>
                        </a:solidFill>
                        <a:effectLst/>
                        <a:latin typeface="Liberation Sans"/>
                      </a:endParaRPr>
                    </a:p>
                  </a:txBody>
                  <a:tcPr marL="45720" marR="45720" anchor="ctr"/>
                </a:tc>
                <a:extLst>
                  <a:ext uri="{0D108BD9-81ED-4DB2-BD59-A6C34878D82A}">
                    <a16:rowId xmlns:a16="http://schemas.microsoft.com/office/drawing/2014/main" val="2442170400"/>
                  </a:ext>
                </a:extLst>
              </a:tr>
              <a:tr h="203200">
                <a:tc>
                  <a:txBody>
                    <a:bodyPr/>
                    <a:lstStyle/>
                    <a:p>
                      <a:pPr algn="l" fontAlgn="b"/>
                      <a:r>
                        <a:rPr lang="fr-BE" sz="1800" u="none" strike="noStrike" kern="1200" dirty="0">
                          <a:solidFill>
                            <a:schemeClr val="tx1"/>
                          </a:solidFill>
                          <a:effectLst/>
                        </a:rPr>
                        <a:t>Nombre de sanctions via caméra</a:t>
                      </a:r>
                      <a:endParaRPr lang="fr-BE" sz="1800" u="none" strike="noStrike" kern="1200" dirty="0">
                        <a:solidFill>
                          <a:schemeClr val="tx1"/>
                        </a:solidFill>
                        <a:effectLst/>
                        <a:latin typeface="+mn-lt"/>
                        <a:ea typeface="+mn-ea"/>
                        <a:cs typeface="+mn-cs"/>
                      </a:endParaRPr>
                    </a:p>
                  </a:txBody>
                  <a:tcPr marL="45720" marR="45720" anchor="ctr"/>
                </a:tc>
                <a:tc>
                  <a:txBody>
                    <a:bodyPr/>
                    <a:lstStyle/>
                    <a:p>
                      <a:pPr algn="ctr" fontAlgn="b"/>
                      <a:r>
                        <a:rPr lang="fr-BE" sz="1800" u="none" strike="noStrike" kern="1200" dirty="0">
                          <a:solidFill>
                            <a:schemeClr val="tx1"/>
                          </a:solidFill>
                          <a:effectLst/>
                        </a:rPr>
                        <a:t>280 (25,29%)</a:t>
                      </a:r>
                      <a:endParaRPr lang="fr-BE" sz="1800" u="none" strike="noStrike" kern="1200" dirty="0">
                        <a:solidFill>
                          <a:schemeClr val="tx1"/>
                        </a:solidFill>
                        <a:effectLst/>
                        <a:latin typeface="+mn-lt"/>
                        <a:ea typeface="+mn-ea"/>
                        <a:cs typeface="+mn-cs"/>
                      </a:endParaRPr>
                    </a:p>
                  </a:txBody>
                  <a:tcPr marL="45720" marR="45720" anchor="ctr"/>
                </a:tc>
                <a:extLst>
                  <a:ext uri="{0D108BD9-81ED-4DB2-BD59-A6C34878D82A}">
                    <a16:rowId xmlns:a16="http://schemas.microsoft.com/office/drawing/2014/main" val="2234203116"/>
                  </a:ext>
                </a:extLst>
              </a:tr>
            </a:tbl>
          </a:graphicData>
        </a:graphic>
      </p:graphicFrame>
    </p:spTree>
    <p:extLst>
      <p:ext uri="{BB962C8B-B14F-4D97-AF65-F5344CB8AC3E}">
        <p14:creationId xmlns:p14="http://schemas.microsoft.com/office/powerpoint/2010/main" val="4166545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80A3ACBB-140D-3D87-3787-6FC348D0ACBF}"/>
              </a:ext>
            </a:extLst>
          </p:cNvPr>
          <p:cNvSpPr>
            <a:spLocks noGrp="1"/>
          </p:cNvSpPr>
          <p:nvPr>
            <p:ph type="title"/>
          </p:nvPr>
        </p:nvSpPr>
        <p:spPr/>
        <p:txBody>
          <a:bodyPr/>
          <a:lstStyle/>
          <a:p>
            <a:r>
              <a:rPr lang="fr-FR" dirty="0"/>
              <a:t>Cellule Médiation &amp; Verbalisation</a:t>
            </a:r>
          </a:p>
        </p:txBody>
      </p:sp>
      <p:sp>
        <p:nvSpPr>
          <p:cNvPr id="6" name="ZoneTexte 5">
            <a:extLst>
              <a:ext uri="{FF2B5EF4-FFF2-40B4-BE49-F238E27FC236}">
                <a16:creationId xmlns:a16="http://schemas.microsoft.com/office/drawing/2014/main" id="{0C63EE44-2E60-CB4E-80B3-2EA4986C87CC}"/>
              </a:ext>
            </a:extLst>
          </p:cNvPr>
          <p:cNvSpPr txBox="1"/>
          <p:nvPr/>
        </p:nvSpPr>
        <p:spPr>
          <a:xfrm>
            <a:off x="938074" y="1606096"/>
            <a:ext cx="10050765" cy="1200329"/>
          </a:xfrm>
          <a:prstGeom prst="rect">
            <a:avLst/>
          </a:prstGeom>
          <a:noFill/>
        </p:spPr>
        <p:txBody>
          <a:bodyPr wrap="none" rtlCol="0">
            <a:spAutoFit/>
          </a:bodyPr>
          <a:lstStyle/>
          <a:p>
            <a:r>
              <a:rPr lang="fr-FR" dirty="0"/>
              <a:t>Montant des sanctions à percevoir: 342.503,25 €</a:t>
            </a:r>
          </a:p>
          <a:p>
            <a:r>
              <a:rPr lang="fr-FR" dirty="0"/>
              <a:t>Nombre de sanctions émises: 1107</a:t>
            </a:r>
          </a:p>
          <a:p>
            <a:r>
              <a:rPr lang="fr-FR" dirty="0"/>
              <a:t>Taux de résolution des infractions : </a:t>
            </a:r>
            <a:r>
              <a:rPr lang="fr-FR" dirty="0">
                <a:solidFill>
                  <a:srgbClr val="FF0000"/>
                </a:solidFill>
              </a:rPr>
              <a:t>15%</a:t>
            </a:r>
          </a:p>
          <a:p>
            <a:r>
              <a:rPr lang="fr-FR" dirty="0"/>
              <a:t>(Il s’agit du pourcentage d’infractions constatées qui se sont conclues par l’identification de l’auteur)</a:t>
            </a:r>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E04D2C01-8588-BCE9-98EE-995B052AF2A3}"/>
                  </a:ext>
                </a:extLst>
              </p:cNvPr>
              <p:cNvSpPr txBox="1"/>
              <p:nvPr/>
            </p:nvSpPr>
            <p:spPr>
              <a:xfrm>
                <a:off x="1090145" y="4761245"/>
                <a:ext cx="3368486" cy="1183081"/>
              </a:xfrm>
              <a:prstGeom prst="rect">
                <a:avLst/>
              </a:prstGeom>
              <a:noFill/>
              <a:ln>
                <a:solidFill>
                  <a:schemeClr val="tx1"/>
                </a:solidFill>
              </a:ln>
            </p:spPr>
            <p:txBody>
              <a:bodyPr wrap="none" rtlCol="0">
                <a:spAutoFit/>
              </a:bodyPr>
              <a:lstStyle/>
              <a:p>
                <a:pPr algn="ctr"/>
                <a:r>
                  <a:rPr lang="fr-FR" dirty="0"/>
                  <a:t>Coût total </a:t>
                </a:r>
                <a:r>
                  <a:rPr lang="fr-FR" dirty="0">
                    <a:solidFill>
                      <a:srgbClr val="FF0000"/>
                    </a:solidFill>
                  </a:rPr>
                  <a:t>estimé</a:t>
                </a:r>
                <a:r>
                  <a:rPr lang="fr-FR" dirty="0"/>
                  <a:t> des incivilités</a:t>
                </a:r>
              </a:p>
              <a:p>
                <a:endParaRPr lang="fr-FR" dirty="0"/>
              </a:p>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r>
                            <a:rPr lang="nl-BE" b="0" i="1" smtClean="0">
                              <a:latin typeface="Cambria Math" panose="02040503050406030204" pitchFamily="18" charset="0"/>
                            </a:rPr>
                            <m:t>342.503,25 €</m:t>
                          </m:r>
                        </m:num>
                        <m:den>
                          <m:r>
                            <a:rPr lang="nl-BE" b="0" i="1" smtClean="0">
                              <a:latin typeface="Cambria Math" panose="02040503050406030204" pitchFamily="18" charset="0"/>
                            </a:rPr>
                            <m:t>15 %</m:t>
                          </m:r>
                        </m:den>
                      </m:f>
                      <m:r>
                        <a:rPr lang="nl-BE" b="0" i="0" smtClean="0">
                          <a:latin typeface="Cambria Math" panose="02040503050406030204" pitchFamily="18" charset="0"/>
                        </a:rPr>
                        <m:t>=2.283.355 €</m:t>
                      </m:r>
                    </m:oMath>
                  </m:oMathPara>
                </a14:m>
                <a:endParaRPr lang="fr-FR" dirty="0"/>
              </a:p>
            </p:txBody>
          </p:sp>
        </mc:Choice>
        <mc:Fallback xmlns="">
          <p:sp>
            <p:nvSpPr>
              <p:cNvPr id="3" name="ZoneTexte 2">
                <a:extLst>
                  <a:ext uri="{FF2B5EF4-FFF2-40B4-BE49-F238E27FC236}">
                    <a16:creationId xmlns:a16="http://schemas.microsoft.com/office/drawing/2014/main" id="{E04D2C01-8588-BCE9-98EE-995B052AF2A3}"/>
                  </a:ext>
                </a:extLst>
              </p:cNvPr>
              <p:cNvSpPr txBox="1">
                <a:spLocks noRot="1" noChangeAspect="1" noMove="1" noResize="1" noEditPoints="1" noAdjustHandles="1" noChangeArrowheads="1" noChangeShapeType="1" noTextEdit="1"/>
              </p:cNvSpPr>
              <p:nvPr/>
            </p:nvSpPr>
            <p:spPr>
              <a:xfrm>
                <a:off x="1090145" y="4761245"/>
                <a:ext cx="3368486" cy="1183081"/>
              </a:xfrm>
              <a:prstGeom prst="rect">
                <a:avLst/>
              </a:prstGeom>
              <a:blipFill>
                <a:blip r:embed="rId3"/>
                <a:stretch>
                  <a:fillRect t="-2105" b="-7368"/>
                </a:stretch>
              </a:blipFill>
              <a:ln>
                <a:solidFill>
                  <a:schemeClr val="tx1"/>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963C0F11-D708-CB5B-B53F-E516388B2EE7}"/>
                  </a:ext>
                </a:extLst>
              </p:cNvPr>
              <p:cNvSpPr txBox="1"/>
              <p:nvPr/>
            </p:nvSpPr>
            <p:spPr>
              <a:xfrm>
                <a:off x="396756" y="3068703"/>
                <a:ext cx="3342708" cy="1331326"/>
              </a:xfrm>
              <a:prstGeom prst="rect">
                <a:avLst/>
              </a:prstGeom>
              <a:noFill/>
              <a:ln>
                <a:solidFill>
                  <a:schemeClr val="tx1"/>
                </a:solidFill>
              </a:ln>
            </p:spPr>
            <p:txBody>
              <a:bodyPr wrap="square" rtlCol="0">
                <a:spAutoFit/>
              </a:bodyPr>
              <a:lstStyle/>
              <a:p>
                <a:r>
                  <a:rPr lang="fr-FR" dirty="0"/>
                  <a:t>Nombre d’infractions </a:t>
                </a:r>
                <a:r>
                  <a:rPr lang="fr-FR" dirty="0">
                    <a:solidFill>
                      <a:srgbClr val="FF0000"/>
                    </a:solidFill>
                  </a:rPr>
                  <a:t>estimées</a:t>
                </a:r>
              </a:p>
              <a:p>
                <a:pPr algn="ctr"/>
                <a:r>
                  <a:rPr lang="fr-FR" dirty="0"/>
                  <a:t>de juin 2023 à mai 2024:</a:t>
                </a:r>
              </a:p>
              <a:p>
                <a:endParaRPr lang="fr-FR" dirty="0"/>
              </a:p>
              <a:p>
                <a:pPr algn="ctr"/>
                <a14:m>
                  <m:oMath xmlns:m="http://schemas.openxmlformats.org/officeDocument/2006/math">
                    <m:f>
                      <m:fPr>
                        <m:ctrlPr>
                          <a:rPr lang="fr-FR" i="1">
                            <a:latin typeface="Cambria Math" panose="02040503050406030204" pitchFamily="18" charset="0"/>
                          </a:rPr>
                        </m:ctrlPr>
                      </m:fPr>
                      <m:num>
                        <m:r>
                          <a:rPr lang="nl-BE" i="1">
                            <a:latin typeface="Cambria Math" panose="02040503050406030204" pitchFamily="18" charset="0"/>
                          </a:rPr>
                          <m:t>1107</m:t>
                        </m:r>
                      </m:num>
                      <m:den>
                        <m:r>
                          <a:rPr lang="nl-BE" i="1">
                            <a:latin typeface="Cambria Math" panose="02040503050406030204" pitchFamily="18" charset="0"/>
                          </a:rPr>
                          <m:t>15 %</m:t>
                        </m:r>
                      </m:den>
                    </m:f>
                    <m:r>
                      <a:rPr lang="nl-BE" i="1">
                        <a:latin typeface="Cambria Math" panose="02040503050406030204" pitchFamily="18" charset="0"/>
                      </a:rPr>
                      <m:t>=</m:t>
                    </m:r>
                    <m:r>
                      <a:rPr lang="nl-BE" i="1" smtClean="0">
                        <a:solidFill>
                          <a:srgbClr val="FF0000"/>
                        </a:solidFill>
                        <a:latin typeface="Cambria Math" panose="02040503050406030204" pitchFamily="18" charset="0"/>
                      </a:rPr>
                      <m:t>7380</m:t>
                    </m:r>
                  </m:oMath>
                </a14:m>
                <a:r>
                  <a:rPr lang="fr-FR" dirty="0"/>
                  <a:t> soit 20,2/jour</a:t>
                </a:r>
              </a:p>
            </p:txBody>
          </p:sp>
        </mc:Choice>
        <mc:Fallback xmlns="">
          <p:sp>
            <p:nvSpPr>
              <p:cNvPr id="4" name="ZoneTexte 3">
                <a:extLst>
                  <a:ext uri="{FF2B5EF4-FFF2-40B4-BE49-F238E27FC236}">
                    <a16:creationId xmlns:a16="http://schemas.microsoft.com/office/drawing/2014/main" id="{963C0F11-D708-CB5B-B53F-E516388B2EE7}"/>
                  </a:ext>
                </a:extLst>
              </p:cNvPr>
              <p:cNvSpPr txBox="1">
                <a:spLocks noRot="1" noChangeAspect="1" noMove="1" noResize="1" noEditPoints="1" noAdjustHandles="1" noChangeArrowheads="1" noChangeShapeType="1" noTextEdit="1"/>
              </p:cNvSpPr>
              <p:nvPr/>
            </p:nvSpPr>
            <p:spPr>
              <a:xfrm>
                <a:off x="396756" y="3068703"/>
                <a:ext cx="3342708" cy="1331326"/>
              </a:xfrm>
              <a:prstGeom prst="rect">
                <a:avLst/>
              </a:prstGeom>
              <a:blipFill>
                <a:blip r:embed="rId4"/>
                <a:stretch>
                  <a:fillRect l="-1132" t="-926" b="-2778"/>
                </a:stretch>
              </a:blipFill>
              <a:ln>
                <a:solidFill>
                  <a:schemeClr val="tx1"/>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1B70B80F-DCD0-FF77-C8CC-79420C01F346}"/>
                  </a:ext>
                </a:extLst>
              </p:cNvPr>
              <p:cNvSpPr txBox="1"/>
              <p:nvPr/>
            </p:nvSpPr>
            <p:spPr>
              <a:xfrm>
                <a:off x="4947827" y="4761245"/>
                <a:ext cx="6892144" cy="923330"/>
              </a:xfrm>
              <a:prstGeom prst="rect">
                <a:avLst/>
              </a:prstGeom>
              <a:noFill/>
              <a:ln>
                <a:solidFill>
                  <a:schemeClr val="tx1"/>
                </a:solidFill>
              </a:ln>
            </p:spPr>
            <p:txBody>
              <a:bodyPr wrap="none" rtlCol="0">
                <a:spAutoFit/>
              </a:bodyPr>
              <a:lstStyle/>
              <a:p>
                <a:pPr algn="ctr"/>
                <a:r>
                  <a:rPr lang="fr-FR" dirty="0"/>
                  <a:t>Perte causée par les incivilités (non compensées par des sanctions)</a:t>
                </a:r>
              </a:p>
              <a:p>
                <a:endParaRPr lang="fr-FR" dirty="0"/>
              </a:p>
              <a:p>
                <a:pPr/>
                <a14:m>
                  <m:oMathPara xmlns:m="http://schemas.openxmlformats.org/officeDocument/2006/math">
                    <m:oMathParaPr>
                      <m:jc m:val="centerGroup"/>
                    </m:oMathParaPr>
                    <m:oMath xmlns:m="http://schemas.openxmlformats.org/officeDocument/2006/math">
                      <m:r>
                        <a:rPr lang="nl-BE" b="0" i="1" smtClean="0">
                          <a:latin typeface="Cambria Math" panose="02040503050406030204" pitchFamily="18" charset="0"/>
                          <a:ea typeface="Cambria Math" panose="02040503050406030204" pitchFamily="18" charset="0"/>
                        </a:rPr>
                        <m:t>2.283.355 € </m:t>
                      </m:r>
                      <m:r>
                        <a:rPr lang="fr-FR" i="1" smtClean="0">
                          <a:latin typeface="Cambria Math" panose="02040503050406030204" pitchFamily="18" charset="0"/>
                          <a:ea typeface="Cambria Math" panose="02040503050406030204" pitchFamily="18" charset="0"/>
                        </a:rPr>
                        <m:t>−</m:t>
                      </m:r>
                      <m:r>
                        <a:rPr lang="nl-BE" b="0" i="1" smtClean="0">
                          <a:latin typeface="Cambria Math" panose="02040503050406030204" pitchFamily="18" charset="0"/>
                          <a:ea typeface="Cambria Math" panose="02040503050406030204" pitchFamily="18" charset="0"/>
                        </a:rPr>
                        <m:t>342.503,25 € </m:t>
                      </m:r>
                      <m:r>
                        <a:rPr lang="nl-BE" b="0" i="0" smtClean="0">
                          <a:latin typeface="Cambria Math" panose="02040503050406030204" pitchFamily="18" charset="0"/>
                        </a:rPr>
                        <m:t>=1.940.851,75 €</m:t>
                      </m:r>
                    </m:oMath>
                  </m:oMathPara>
                </a14:m>
                <a:endParaRPr lang="fr-FR" dirty="0"/>
              </a:p>
            </p:txBody>
          </p:sp>
        </mc:Choice>
        <mc:Fallback xmlns="">
          <p:sp>
            <p:nvSpPr>
              <p:cNvPr id="7" name="ZoneTexte 6">
                <a:extLst>
                  <a:ext uri="{FF2B5EF4-FFF2-40B4-BE49-F238E27FC236}">
                    <a16:creationId xmlns:a16="http://schemas.microsoft.com/office/drawing/2014/main" id="{1B70B80F-DCD0-FF77-C8CC-79420C01F346}"/>
                  </a:ext>
                </a:extLst>
              </p:cNvPr>
              <p:cNvSpPr txBox="1">
                <a:spLocks noRot="1" noChangeAspect="1" noMove="1" noResize="1" noEditPoints="1" noAdjustHandles="1" noChangeArrowheads="1" noChangeShapeType="1" noTextEdit="1"/>
              </p:cNvSpPr>
              <p:nvPr/>
            </p:nvSpPr>
            <p:spPr>
              <a:xfrm>
                <a:off x="4947827" y="4761245"/>
                <a:ext cx="6892144" cy="923330"/>
              </a:xfrm>
              <a:prstGeom prst="rect">
                <a:avLst/>
              </a:prstGeom>
              <a:blipFill>
                <a:blip r:embed="rId5"/>
                <a:stretch>
                  <a:fillRect l="-184" t="-2667" r="-184" b="-4000"/>
                </a:stretch>
              </a:blipFill>
              <a:ln>
                <a:solidFill>
                  <a:schemeClr val="tx1"/>
                </a:solidFill>
              </a:ln>
            </p:spPr>
            <p:txBody>
              <a:bodyPr/>
              <a:lstStyle/>
              <a:p>
                <a:r>
                  <a:rPr lang="fr-FR">
                    <a:noFill/>
                  </a:rPr>
                  <a:t> </a:t>
                </a:r>
              </a:p>
            </p:txBody>
          </p:sp>
        </mc:Fallback>
      </mc:AlternateContent>
      <p:sp>
        <p:nvSpPr>
          <p:cNvPr id="9" name="ZoneTexte 8">
            <a:extLst>
              <a:ext uri="{FF2B5EF4-FFF2-40B4-BE49-F238E27FC236}">
                <a16:creationId xmlns:a16="http://schemas.microsoft.com/office/drawing/2014/main" id="{0E08FA08-C1C4-5533-F411-5A83308FA52E}"/>
              </a:ext>
            </a:extLst>
          </p:cNvPr>
          <p:cNvSpPr txBox="1"/>
          <p:nvPr/>
        </p:nvSpPr>
        <p:spPr>
          <a:xfrm>
            <a:off x="4017555" y="3068703"/>
            <a:ext cx="2830281" cy="1200329"/>
          </a:xfrm>
          <a:prstGeom prst="rect">
            <a:avLst/>
          </a:prstGeom>
          <a:noFill/>
          <a:ln>
            <a:solidFill>
              <a:schemeClr val="tx1"/>
            </a:solidFill>
          </a:ln>
        </p:spPr>
        <p:txBody>
          <a:bodyPr wrap="square" rtlCol="0">
            <a:spAutoFit/>
          </a:bodyPr>
          <a:lstStyle/>
          <a:p>
            <a:pPr algn="ctr"/>
            <a:r>
              <a:rPr lang="fr-FR" dirty="0" err="1"/>
              <a:t>FixMyStreet</a:t>
            </a:r>
            <a:r>
              <a:rPr lang="fr-FR" dirty="0"/>
              <a:t> – Plaintes PP</a:t>
            </a:r>
          </a:p>
          <a:p>
            <a:pPr algn="ctr"/>
            <a:r>
              <a:rPr lang="fr-FR" dirty="0"/>
              <a:t>de juin 2023 à mai 2024</a:t>
            </a:r>
          </a:p>
          <a:p>
            <a:endParaRPr lang="fr-BE" dirty="0"/>
          </a:p>
          <a:p>
            <a:pPr algn="ctr"/>
            <a:r>
              <a:rPr lang="fr-BE" dirty="0">
                <a:solidFill>
                  <a:srgbClr val="FF0000"/>
                </a:solidFill>
              </a:rPr>
              <a:t>5153</a:t>
            </a:r>
            <a:endParaRPr lang="nl-BE" dirty="0">
              <a:solidFill>
                <a:srgbClr val="FF0000"/>
              </a:solidFill>
            </a:endParaRPr>
          </a:p>
        </p:txBody>
      </p:sp>
      <p:sp>
        <p:nvSpPr>
          <p:cNvPr id="12" name="ZoneTexte 11">
            <a:extLst>
              <a:ext uri="{FF2B5EF4-FFF2-40B4-BE49-F238E27FC236}">
                <a16:creationId xmlns:a16="http://schemas.microsoft.com/office/drawing/2014/main" id="{34C9A48C-AC76-7C38-F591-36D9BC8EA861}"/>
              </a:ext>
            </a:extLst>
          </p:cNvPr>
          <p:cNvSpPr txBox="1"/>
          <p:nvPr/>
        </p:nvSpPr>
        <p:spPr>
          <a:xfrm>
            <a:off x="7125929" y="3080324"/>
            <a:ext cx="4692118" cy="1200329"/>
          </a:xfrm>
          <a:prstGeom prst="rect">
            <a:avLst/>
          </a:prstGeom>
          <a:noFill/>
          <a:ln>
            <a:solidFill>
              <a:schemeClr val="tx1"/>
            </a:solidFill>
          </a:ln>
        </p:spPr>
        <p:txBody>
          <a:bodyPr wrap="none" rtlCol="0">
            <a:spAutoFit/>
          </a:bodyPr>
          <a:lstStyle/>
          <a:p>
            <a:r>
              <a:rPr lang="fr-FR" dirty="0"/>
              <a:t>Nombre de dossiers traités par la cellule M&amp;V</a:t>
            </a:r>
          </a:p>
          <a:p>
            <a:pPr algn="ctr"/>
            <a:r>
              <a:rPr lang="fr-FR" dirty="0"/>
              <a:t>depuis le 1</a:t>
            </a:r>
            <a:r>
              <a:rPr lang="fr-FR" baseline="30000" dirty="0"/>
              <a:t>er</a:t>
            </a:r>
            <a:r>
              <a:rPr lang="fr-FR" dirty="0"/>
              <a:t> janvier 2024</a:t>
            </a:r>
          </a:p>
          <a:p>
            <a:endParaRPr lang="fr-FR" dirty="0"/>
          </a:p>
          <a:p>
            <a:pPr algn="ctr"/>
            <a:r>
              <a:rPr lang="fr-FR" dirty="0">
                <a:solidFill>
                  <a:srgbClr val="FF0000"/>
                </a:solidFill>
              </a:rPr>
              <a:t>3292</a:t>
            </a:r>
          </a:p>
        </p:txBody>
      </p:sp>
      <p:sp>
        <p:nvSpPr>
          <p:cNvPr id="15" name="ZoneTexte 14">
            <a:extLst>
              <a:ext uri="{FF2B5EF4-FFF2-40B4-BE49-F238E27FC236}">
                <a16:creationId xmlns:a16="http://schemas.microsoft.com/office/drawing/2014/main" id="{A2191EE7-AFFB-71E9-3A67-0AEE16FC3C87}"/>
              </a:ext>
            </a:extLst>
          </p:cNvPr>
          <p:cNvSpPr txBox="1"/>
          <p:nvPr/>
        </p:nvSpPr>
        <p:spPr>
          <a:xfrm>
            <a:off x="2878099" y="1105625"/>
            <a:ext cx="6435801" cy="369332"/>
          </a:xfrm>
          <a:prstGeom prst="rect">
            <a:avLst/>
          </a:prstGeom>
          <a:noFill/>
        </p:spPr>
        <p:txBody>
          <a:bodyPr wrap="none" rtlCol="0">
            <a:spAutoFit/>
          </a:bodyPr>
          <a:lstStyle/>
          <a:p>
            <a:r>
              <a:rPr lang="fr-FR" dirty="0"/>
              <a:t>QUELQUES CHIFFRES SIGNIFICATIFS DE JUIN 2023 À MAI 2024</a:t>
            </a:r>
          </a:p>
        </p:txBody>
      </p:sp>
    </p:spTree>
    <p:extLst>
      <p:ext uri="{BB962C8B-B14F-4D97-AF65-F5344CB8AC3E}">
        <p14:creationId xmlns:p14="http://schemas.microsoft.com/office/powerpoint/2010/main" val="450159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ZoneTexte 27">
            <a:extLst>
              <a:ext uri="{FF2B5EF4-FFF2-40B4-BE49-F238E27FC236}">
                <a16:creationId xmlns:a16="http://schemas.microsoft.com/office/drawing/2014/main" id="{ACEF0C38-A8D3-CB5B-D078-938287FD961B}"/>
              </a:ext>
            </a:extLst>
          </p:cNvPr>
          <p:cNvSpPr txBox="1"/>
          <p:nvPr/>
        </p:nvSpPr>
        <p:spPr>
          <a:xfrm>
            <a:off x="2209908" y="1720840"/>
            <a:ext cx="7772184" cy="3970318"/>
          </a:xfrm>
          <a:prstGeom prst="rect">
            <a:avLst/>
          </a:prstGeom>
          <a:noFill/>
        </p:spPr>
        <p:txBody>
          <a:bodyPr wrap="square" rtlCol="0">
            <a:spAutoFit/>
          </a:bodyPr>
          <a:lstStyle/>
          <a:p>
            <a:pPr marL="514350" indent="-514350">
              <a:buFont typeface="+mj-lt"/>
              <a:buAutoNum type="arabicPeriod"/>
            </a:pPr>
            <a:r>
              <a:rPr lang="fr-FR" sz="3600" dirty="0"/>
              <a:t>Composition du personnel</a:t>
            </a:r>
          </a:p>
          <a:p>
            <a:pPr marL="514350" indent="-514350">
              <a:buFont typeface="+mj-lt"/>
              <a:buAutoNum type="arabicPeriod"/>
            </a:pPr>
            <a:r>
              <a:rPr lang="fr-FR" sz="3600" dirty="0"/>
              <a:t>Cellule Médiation &amp; Verbalisation</a:t>
            </a:r>
          </a:p>
          <a:p>
            <a:pPr marL="514350" indent="-514350">
              <a:buFont typeface="+mj-lt"/>
              <a:buAutoNum type="arabicPeriod"/>
            </a:pPr>
            <a:r>
              <a:rPr lang="fr-FR" sz="3600" dirty="0">
                <a:solidFill>
                  <a:srgbClr val="FF0000"/>
                </a:solidFill>
              </a:rPr>
              <a:t>Résultats sur le terrain</a:t>
            </a:r>
          </a:p>
          <a:p>
            <a:pPr marL="514350" indent="-514350">
              <a:buFont typeface="+mj-lt"/>
              <a:buAutoNum type="arabicPeriod"/>
            </a:pPr>
            <a:r>
              <a:rPr lang="fr-FR" sz="3600" dirty="0"/>
              <a:t>Mini-</a:t>
            </a:r>
            <a:r>
              <a:rPr lang="fr-FR" sz="3600" dirty="0" err="1"/>
              <a:t>Recyparks</a:t>
            </a:r>
            <a:endParaRPr lang="fr-FR" sz="3600" dirty="0"/>
          </a:p>
          <a:p>
            <a:pPr marL="514350" indent="-514350">
              <a:buFont typeface="+mj-lt"/>
              <a:buAutoNum type="arabicPeriod"/>
            </a:pPr>
            <a:r>
              <a:rPr lang="fr-FR" sz="3600" dirty="0"/>
              <a:t>Investissements</a:t>
            </a:r>
          </a:p>
          <a:p>
            <a:pPr marL="514350" indent="-514350">
              <a:buFont typeface="+mj-lt"/>
              <a:buAutoNum type="arabicPeriod"/>
            </a:pPr>
            <a:r>
              <a:rPr lang="fr-FR" sz="3600" dirty="0"/>
              <a:t>Divers</a:t>
            </a:r>
          </a:p>
          <a:p>
            <a:pPr marL="514350" indent="-514350">
              <a:buFont typeface="+mj-lt"/>
              <a:buAutoNum type="arabicPeriod"/>
            </a:pPr>
            <a:r>
              <a:rPr lang="fr-BE" sz="3600" b="0" i="0" u="none" strike="noStrike" dirty="0">
                <a:solidFill>
                  <a:srgbClr val="000000"/>
                </a:solidFill>
                <a:effectLst/>
                <a:latin typeface="-webkit-standard"/>
              </a:rPr>
              <a:t>Actions en images</a:t>
            </a:r>
            <a:endParaRPr lang="fr-FR" sz="3600" dirty="0"/>
          </a:p>
        </p:txBody>
      </p:sp>
      <p:sp>
        <p:nvSpPr>
          <p:cNvPr id="4" name="Titre 26">
            <a:extLst>
              <a:ext uri="{FF2B5EF4-FFF2-40B4-BE49-F238E27FC236}">
                <a16:creationId xmlns:a16="http://schemas.microsoft.com/office/drawing/2014/main" id="{ED4CBB0A-067F-F66A-9C1B-DA37A4228C23}"/>
              </a:ext>
            </a:extLst>
          </p:cNvPr>
          <p:cNvSpPr>
            <a:spLocks noGrp="1"/>
          </p:cNvSpPr>
          <p:nvPr>
            <p:ph type="title"/>
          </p:nvPr>
        </p:nvSpPr>
        <p:spPr>
          <a:xfrm>
            <a:off x="0" y="18255"/>
            <a:ext cx="10515600" cy="1325563"/>
          </a:xfrm>
        </p:spPr>
        <p:txBody>
          <a:bodyPr/>
          <a:lstStyle/>
          <a:p>
            <a:r>
              <a:rPr lang="fr-FR" dirty="0"/>
              <a:t>Table des matières</a:t>
            </a:r>
          </a:p>
        </p:txBody>
      </p:sp>
    </p:spTree>
    <p:extLst>
      <p:ext uri="{BB962C8B-B14F-4D97-AF65-F5344CB8AC3E}">
        <p14:creationId xmlns:p14="http://schemas.microsoft.com/office/powerpoint/2010/main" val="1500723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80A3ACBB-140D-3D87-3787-6FC348D0ACBF}"/>
              </a:ext>
            </a:extLst>
          </p:cNvPr>
          <p:cNvSpPr>
            <a:spLocks noGrp="1"/>
          </p:cNvSpPr>
          <p:nvPr>
            <p:ph type="title"/>
          </p:nvPr>
        </p:nvSpPr>
        <p:spPr/>
        <p:txBody>
          <a:bodyPr/>
          <a:lstStyle/>
          <a:p>
            <a:r>
              <a:rPr lang="fr-FR" dirty="0"/>
              <a:t>Résultats sur le terrain</a:t>
            </a:r>
          </a:p>
        </p:txBody>
      </p:sp>
      <p:sp>
        <p:nvSpPr>
          <p:cNvPr id="4" name="ZoneTexte 3">
            <a:extLst>
              <a:ext uri="{FF2B5EF4-FFF2-40B4-BE49-F238E27FC236}">
                <a16:creationId xmlns:a16="http://schemas.microsoft.com/office/drawing/2014/main" id="{566B9C78-170A-2DD5-F316-9BC2040C193F}"/>
              </a:ext>
            </a:extLst>
          </p:cNvPr>
          <p:cNvSpPr txBox="1"/>
          <p:nvPr/>
        </p:nvSpPr>
        <p:spPr>
          <a:xfrm>
            <a:off x="1244895" y="5223624"/>
            <a:ext cx="10215489" cy="1200329"/>
          </a:xfrm>
          <a:prstGeom prst="rect">
            <a:avLst/>
          </a:prstGeom>
          <a:noFill/>
        </p:spPr>
        <p:txBody>
          <a:bodyPr wrap="square" rtlCol="0">
            <a:spAutoFit/>
          </a:bodyPr>
          <a:lstStyle/>
          <a:p>
            <a:r>
              <a:rPr lang="fr-FR" b="1" u="sng" dirty="0"/>
              <a:t>Constatation </a:t>
            </a:r>
          </a:p>
          <a:p>
            <a:pPr marL="285750" indent="-285750">
              <a:buFont typeface="Arial" panose="020B0604020202020204" pitchFamily="34" charset="0"/>
              <a:buChar char="•"/>
            </a:pPr>
            <a:r>
              <a:rPr lang="fr-FR" dirty="0"/>
              <a:t>Malgré nos efforts, la quantité de déchets récoltés ne diminue pas significativement par rapport à l’année passée</a:t>
            </a:r>
          </a:p>
          <a:p>
            <a:pPr marL="285750" indent="-285750">
              <a:buFont typeface="Arial" panose="020B0604020202020204" pitchFamily="34" charset="0"/>
              <a:buChar char="•"/>
            </a:pPr>
            <a:r>
              <a:rPr lang="fr-FR" dirty="0"/>
              <a:t>Elle reste globalement </a:t>
            </a:r>
            <a:r>
              <a:rPr lang="fr-FR" dirty="0">
                <a:solidFill>
                  <a:srgbClr val="FF0000"/>
                </a:solidFill>
              </a:rPr>
              <a:t>50% supérieure </a:t>
            </a:r>
            <a:r>
              <a:rPr lang="fr-FR" dirty="0"/>
              <a:t>aux années 2019 et 2020</a:t>
            </a:r>
          </a:p>
        </p:txBody>
      </p:sp>
      <p:graphicFrame>
        <p:nvGraphicFramePr>
          <p:cNvPr id="7" name="Graphique 6">
            <a:extLst>
              <a:ext uri="{FF2B5EF4-FFF2-40B4-BE49-F238E27FC236}">
                <a16:creationId xmlns:a16="http://schemas.microsoft.com/office/drawing/2014/main" id="{C11B1C0C-8114-A11F-7869-EDFE1C112577}"/>
              </a:ext>
            </a:extLst>
          </p:cNvPr>
          <p:cNvGraphicFramePr>
            <a:graphicFrameLocks/>
          </p:cNvGraphicFramePr>
          <p:nvPr>
            <p:extLst>
              <p:ext uri="{D42A27DB-BD31-4B8C-83A1-F6EECF244321}">
                <p14:modId xmlns:p14="http://schemas.microsoft.com/office/powerpoint/2010/main" val="79565667"/>
              </p:ext>
            </p:extLst>
          </p:nvPr>
        </p:nvGraphicFramePr>
        <p:xfrm>
          <a:off x="1244895" y="1194616"/>
          <a:ext cx="9702210" cy="37565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34565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ZoneTexte 27">
            <a:extLst>
              <a:ext uri="{FF2B5EF4-FFF2-40B4-BE49-F238E27FC236}">
                <a16:creationId xmlns:a16="http://schemas.microsoft.com/office/drawing/2014/main" id="{ACEF0C38-A8D3-CB5B-D078-938287FD961B}"/>
              </a:ext>
            </a:extLst>
          </p:cNvPr>
          <p:cNvSpPr txBox="1"/>
          <p:nvPr/>
        </p:nvSpPr>
        <p:spPr>
          <a:xfrm>
            <a:off x="2209908" y="1720840"/>
            <a:ext cx="7772184" cy="3970318"/>
          </a:xfrm>
          <a:prstGeom prst="rect">
            <a:avLst/>
          </a:prstGeom>
          <a:noFill/>
        </p:spPr>
        <p:txBody>
          <a:bodyPr wrap="square" rtlCol="0">
            <a:spAutoFit/>
          </a:bodyPr>
          <a:lstStyle/>
          <a:p>
            <a:pPr marL="514350" indent="-514350">
              <a:buFont typeface="+mj-lt"/>
              <a:buAutoNum type="arabicPeriod"/>
            </a:pPr>
            <a:r>
              <a:rPr lang="fr-FR" sz="3600" dirty="0"/>
              <a:t>Composition du personnel</a:t>
            </a:r>
          </a:p>
          <a:p>
            <a:pPr marL="514350" indent="-514350">
              <a:buFont typeface="+mj-lt"/>
              <a:buAutoNum type="arabicPeriod"/>
            </a:pPr>
            <a:r>
              <a:rPr lang="fr-FR" sz="3600" dirty="0"/>
              <a:t>Cellule Médiation &amp; Verbalisation</a:t>
            </a:r>
          </a:p>
          <a:p>
            <a:pPr marL="514350" indent="-514350">
              <a:buFont typeface="+mj-lt"/>
              <a:buAutoNum type="arabicPeriod"/>
            </a:pPr>
            <a:r>
              <a:rPr lang="fr-FR" sz="3600" dirty="0"/>
              <a:t>Résultats sur le terrain</a:t>
            </a:r>
          </a:p>
          <a:p>
            <a:pPr marL="514350" indent="-514350">
              <a:buFont typeface="+mj-lt"/>
              <a:buAutoNum type="arabicPeriod"/>
            </a:pPr>
            <a:r>
              <a:rPr lang="fr-FR" sz="3600" dirty="0">
                <a:solidFill>
                  <a:srgbClr val="FF0000"/>
                </a:solidFill>
              </a:rPr>
              <a:t>Mini-</a:t>
            </a:r>
            <a:r>
              <a:rPr lang="fr-FR" sz="3600" dirty="0" err="1">
                <a:solidFill>
                  <a:srgbClr val="FF0000"/>
                </a:solidFill>
              </a:rPr>
              <a:t>Recyparks</a:t>
            </a:r>
            <a:endParaRPr lang="fr-FR" sz="3600" dirty="0">
              <a:solidFill>
                <a:srgbClr val="FF0000"/>
              </a:solidFill>
            </a:endParaRPr>
          </a:p>
          <a:p>
            <a:pPr marL="514350" indent="-514350">
              <a:buFont typeface="+mj-lt"/>
              <a:buAutoNum type="arabicPeriod"/>
            </a:pPr>
            <a:r>
              <a:rPr lang="fr-FR" sz="3600" dirty="0"/>
              <a:t>Investissements</a:t>
            </a:r>
          </a:p>
          <a:p>
            <a:pPr marL="514350" indent="-514350">
              <a:buFont typeface="+mj-lt"/>
              <a:buAutoNum type="arabicPeriod"/>
            </a:pPr>
            <a:r>
              <a:rPr lang="fr-FR" sz="3600" dirty="0"/>
              <a:t>Divers</a:t>
            </a:r>
          </a:p>
          <a:p>
            <a:pPr marL="514350" indent="-514350">
              <a:buFont typeface="+mj-lt"/>
              <a:buAutoNum type="arabicPeriod"/>
            </a:pPr>
            <a:r>
              <a:rPr lang="fr-BE" sz="3600" b="0" i="0" u="none" strike="noStrike" dirty="0">
                <a:solidFill>
                  <a:srgbClr val="000000"/>
                </a:solidFill>
                <a:effectLst/>
                <a:latin typeface="-webkit-standard"/>
              </a:rPr>
              <a:t>Actions en images</a:t>
            </a:r>
            <a:endParaRPr lang="fr-FR" sz="3600" dirty="0"/>
          </a:p>
        </p:txBody>
      </p:sp>
      <p:sp>
        <p:nvSpPr>
          <p:cNvPr id="4" name="Titre 26">
            <a:extLst>
              <a:ext uri="{FF2B5EF4-FFF2-40B4-BE49-F238E27FC236}">
                <a16:creationId xmlns:a16="http://schemas.microsoft.com/office/drawing/2014/main" id="{ED4CBB0A-067F-F66A-9C1B-DA37A4228C23}"/>
              </a:ext>
            </a:extLst>
          </p:cNvPr>
          <p:cNvSpPr>
            <a:spLocks noGrp="1"/>
          </p:cNvSpPr>
          <p:nvPr>
            <p:ph type="title"/>
          </p:nvPr>
        </p:nvSpPr>
        <p:spPr>
          <a:xfrm>
            <a:off x="0" y="18255"/>
            <a:ext cx="10515600" cy="1325563"/>
          </a:xfrm>
        </p:spPr>
        <p:txBody>
          <a:bodyPr/>
          <a:lstStyle/>
          <a:p>
            <a:r>
              <a:rPr lang="fr-FR" dirty="0"/>
              <a:t>Table des matières</a:t>
            </a:r>
          </a:p>
        </p:txBody>
      </p:sp>
    </p:spTree>
    <p:extLst>
      <p:ext uri="{BB962C8B-B14F-4D97-AF65-F5344CB8AC3E}">
        <p14:creationId xmlns:p14="http://schemas.microsoft.com/office/powerpoint/2010/main" val="4050262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80A3ACBB-140D-3D87-3787-6FC348D0ACBF}"/>
              </a:ext>
            </a:extLst>
          </p:cNvPr>
          <p:cNvSpPr>
            <a:spLocks noGrp="1"/>
          </p:cNvSpPr>
          <p:nvPr>
            <p:ph type="title"/>
          </p:nvPr>
        </p:nvSpPr>
        <p:spPr/>
        <p:txBody>
          <a:bodyPr/>
          <a:lstStyle/>
          <a:p>
            <a:r>
              <a:rPr lang="fr-FR" dirty="0"/>
              <a:t>Mini-</a:t>
            </a:r>
            <a:r>
              <a:rPr lang="fr-FR" dirty="0" err="1"/>
              <a:t>Recyparks</a:t>
            </a:r>
            <a:endParaRPr lang="fr-FR" dirty="0"/>
          </a:p>
        </p:txBody>
      </p:sp>
      <p:graphicFrame>
        <p:nvGraphicFramePr>
          <p:cNvPr id="12" name="Tableau 11">
            <a:extLst>
              <a:ext uri="{FF2B5EF4-FFF2-40B4-BE49-F238E27FC236}">
                <a16:creationId xmlns:a16="http://schemas.microsoft.com/office/drawing/2014/main" id="{C6675D0B-1729-4322-875E-A8C44D7A7AE5}"/>
              </a:ext>
            </a:extLst>
          </p:cNvPr>
          <p:cNvGraphicFramePr>
            <a:graphicFrameLocks noGrp="1"/>
          </p:cNvGraphicFramePr>
          <p:nvPr>
            <p:extLst>
              <p:ext uri="{D42A27DB-BD31-4B8C-83A1-F6EECF244321}">
                <p14:modId xmlns:p14="http://schemas.microsoft.com/office/powerpoint/2010/main" val="3006657649"/>
              </p:ext>
            </p:extLst>
          </p:nvPr>
        </p:nvGraphicFramePr>
        <p:xfrm>
          <a:off x="5929205" y="435286"/>
          <a:ext cx="4948607" cy="5987427"/>
        </p:xfrm>
        <a:graphic>
          <a:graphicData uri="http://schemas.openxmlformats.org/drawingml/2006/table">
            <a:tbl>
              <a:tblPr firstRow="1" bandRow="1">
                <a:tableStyleId>{5C22544A-7EE6-4342-B048-85BDC9FD1C3A}</a:tableStyleId>
              </a:tblPr>
              <a:tblGrid>
                <a:gridCol w="1645857">
                  <a:extLst>
                    <a:ext uri="{9D8B030D-6E8A-4147-A177-3AD203B41FA5}">
                      <a16:colId xmlns:a16="http://schemas.microsoft.com/office/drawing/2014/main" val="4249526580"/>
                    </a:ext>
                  </a:extLst>
                </a:gridCol>
                <a:gridCol w="1152461">
                  <a:extLst>
                    <a:ext uri="{9D8B030D-6E8A-4147-A177-3AD203B41FA5}">
                      <a16:colId xmlns:a16="http://schemas.microsoft.com/office/drawing/2014/main" val="1181502372"/>
                    </a:ext>
                  </a:extLst>
                </a:gridCol>
                <a:gridCol w="1108011">
                  <a:extLst>
                    <a:ext uri="{9D8B030D-6E8A-4147-A177-3AD203B41FA5}">
                      <a16:colId xmlns:a16="http://schemas.microsoft.com/office/drawing/2014/main" val="2884928852"/>
                    </a:ext>
                  </a:extLst>
                </a:gridCol>
                <a:gridCol w="1042278">
                  <a:extLst>
                    <a:ext uri="{9D8B030D-6E8A-4147-A177-3AD203B41FA5}">
                      <a16:colId xmlns:a16="http://schemas.microsoft.com/office/drawing/2014/main" val="3128170106"/>
                    </a:ext>
                  </a:extLst>
                </a:gridCol>
              </a:tblGrid>
              <a:tr h="424827">
                <a:tc>
                  <a:txBody>
                    <a:bodyPr/>
                    <a:lstStyle/>
                    <a:p>
                      <a:pPr algn="ctr"/>
                      <a:r>
                        <a:rPr lang="fr-FR" sz="1400" dirty="0"/>
                        <a:t>Site</a:t>
                      </a:r>
                    </a:p>
                  </a:txBody>
                  <a:tcPr anchor="ctr"/>
                </a:tc>
                <a:tc>
                  <a:txBody>
                    <a:bodyPr/>
                    <a:lstStyle/>
                    <a:p>
                      <a:pPr algn="ctr"/>
                      <a:r>
                        <a:rPr lang="fr-FR" sz="1400" dirty="0"/>
                        <a:t>Containers </a:t>
                      </a:r>
                    </a:p>
                  </a:txBody>
                  <a:tcPr anchor="ctr"/>
                </a:tc>
                <a:tc>
                  <a:txBody>
                    <a:bodyPr/>
                    <a:lstStyle/>
                    <a:p>
                      <a:pPr algn="ctr"/>
                      <a:r>
                        <a:rPr lang="fr-FR" sz="1400" dirty="0" err="1"/>
                        <a:t>Occurence</a:t>
                      </a:r>
                      <a:endParaRPr lang="fr-FR" sz="1400" dirty="0"/>
                    </a:p>
                  </a:txBody>
                  <a:tcPr anchor="ctr"/>
                </a:tc>
                <a:tc>
                  <a:txBody>
                    <a:bodyPr/>
                    <a:lstStyle/>
                    <a:p>
                      <a:pPr algn="ctr"/>
                      <a:r>
                        <a:rPr lang="fr-FR" sz="1400" dirty="0"/>
                        <a:t>Total</a:t>
                      </a:r>
                    </a:p>
                  </a:txBody>
                  <a:tcPr anchor="ctr"/>
                </a:tc>
                <a:extLst>
                  <a:ext uri="{0D108BD9-81ED-4DB2-BD59-A6C34878D82A}">
                    <a16:rowId xmlns:a16="http://schemas.microsoft.com/office/drawing/2014/main" val="989691364"/>
                  </a:ext>
                </a:extLst>
              </a:tr>
              <a:tr h="370840">
                <a:tc>
                  <a:txBody>
                    <a:bodyPr/>
                    <a:lstStyle/>
                    <a:p>
                      <a:r>
                        <a:rPr lang="fr-FR" sz="1400" dirty="0"/>
                        <a:t>Dr. Zamenhof</a:t>
                      </a:r>
                    </a:p>
                  </a:txBody>
                  <a:tcPr anchor="ctr"/>
                </a:tc>
                <a:tc>
                  <a:txBody>
                    <a:bodyPr/>
                    <a:lstStyle/>
                    <a:p>
                      <a:pPr algn="ctr"/>
                      <a:r>
                        <a:rPr lang="fr-FR" sz="1400" dirty="0"/>
                        <a:t>5</a:t>
                      </a:r>
                    </a:p>
                  </a:txBody>
                  <a:tcPr anchor="ctr"/>
                </a:tc>
                <a:tc>
                  <a:txBody>
                    <a:bodyPr/>
                    <a:lstStyle/>
                    <a:p>
                      <a:pPr algn="ctr"/>
                      <a:r>
                        <a:rPr lang="fr-FR" sz="1400" dirty="0"/>
                        <a:t>2</a:t>
                      </a:r>
                    </a:p>
                  </a:txBody>
                  <a:tcPr anchor="ctr"/>
                </a:tc>
                <a:tc>
                  <a:txBody>
                    <a:bodyPr/>
                    <a:lstStyle/>
                    <a:p>
                      <a:pPr algn="ctr"/>
                      <a:r>
                        <a:rPr lang="fr-FR" sz="1400" dirty="0"/>
                        <a:t>10</a:t>
                      </a:r>
                    </a:p>
                  </a:txBody>
                  <a:tcPr anchor="ctr"/>
                </a:tc>
                <a:extLst>
                  <a:ext uri="{0D108BD9-81ED-4DB2-BD59-A6C34878D82A}">
                    <a16:rowId xmlns:a16="http://schemas.microsoft.com/office/drawing/2014/main" val="191754033"/>
                  </a:ext>
                </a:extLst>
              </a:tr>
              <a:tr h="370840">
                <a:tc>
                  <a:txBody>
                    <a:bodyPr/>
                    <a:lstStyle/>
                    <a:p>
                      <a:r>
                        <a:rPr lang="fr-FR" sz="1400" dirty="0"/>
                        <a:t>La Roue</a:t>
                      </a:r>
                    </a:p>
                  </a:txBody>
                  <a:tcPr anchor="ctr"/>
                </a:tc>
                <a:tc>
                  <a:txBody>
                    <a:bodyPr/>
                    <a:lstStyle/>
                    <a:p>
                      <a:pPr algn="ctr"/>
                      <a:r>
                        <a:rPr lang="fr-FR" sz="1400" dirty="0"/>
                        <a:t>5</a:t>
                      </a:r>
                    </a:p>
                  </a:txBody>
                  <a:tcPr anchor="ctr"/>
                </a:tc>
                <a:tc>
                  <a:txBody>
                    <a:bodyPr/>
                    <a:lstStyle/>
                    <a:p>
                      <a:pPr algn="ctr"/>
                      <a:r>
                        <a:rPr lang="fr-FR" sz="1400" dirty="0"/>
                        <a:t>2</a:t>
                      </a:r>
                    </a:p>
                  </a:txBody>
                  <a:tcPr anchor="ctr"/>
                </a:tc>
                <a:tc>
                  <a:txBody>
                    <a:bodyPr/>
                    <a:lstStyle/>
                    <a:p>
                      <a:pPr algn="ctr"/>
                      <a:r>
                        <a:rPr lang="fr-FR" sz="1400" dirty="0"/>
                        <a:t>10</a:t>
                      </a:r>
                    </a:p>
                  </a:txBody>
                  <a:tcPr anchor="ctr"/>
                </a:tc>
                <a:extLst>
                  <a:ext uri="{0D108BD9-81ED-4DB2-BD59-A6C34878D82A}">
                    <a16:rowId xmlns:a16="http://schemas.microsoft.com/office/drawing/2014/main" val="337181599"/>
                  </a:ext>
                </a:extLst>
              </a:tr>
              <a:tr h="370840">
                <a:tc>
                  <a:txBody>
                    <a:bodyPr/>
                    <a:lstStyle/>
                    <a:p>
                      <a:r>
                        <a:rPr lang="fr-FR" sz="1400" dirty="0"/>
                        <a:t>Dr. Lemoine</a:t>
                      </a:r>
                    </a:p>
                  </a:txBody>
                  <a:tcPr anchor="ctr"/>
                </a:tc>
                <a:tc>
                  <a:txBody>
                    <a:bodyPr/>
                    <a:lstStyle/>
                    <a:p>
                      <a:pPr algn="ctr"/>
                      <a:r>
                        <a:rPr lang="fr-FR" sz="1400" dirty="0"/>
                        <a:t>5</a:t>
                      </a:r>
                    </a:p>
                  </a:txBody>
                  <a:tcPr anchor="ctr"/>
                </a:tc>
                <a:tc>
                  <a:txBody>
                    <a:bodyPr/>
                    <a:lstStyle/>
                    <a:p>
                      <a:pPr algn="ctr"/>
                      <a:r>
                        <a:rPr lang="fr-FR" sz="1400" dirty="0"/>
                        <a:t>1</a:t>
                      </a:r>
                    </a:p>
                  </a:txBody>
                  <a:tcPr anchor="ctr"/>
                </a:tc>
                <a:tc>
                  <a:txBody>
                    <a:bodyPr/>
                    <a:lstStyle/>
                    <a:p>
                      <a:pPr algn="ctr"/>
                      <a:r>
                        <a:rPr lang="fr-FR" sz="1400" dirty="0"/>
                        <a:t>5</a:t>
                      </a:r>
                    </a:p>
                  </a:txBody>
                  <a:tcPr anchor="ctr"/>
                </a:tc>
                <a:extLst>
                  <a:ext uri="{0D108BD9-81ED-4DB2-BD59-A6C34878D82A}">
                    <a16:rowId xmlns:a16="http://schemas.microsoft.com/office/drawing/2014/main" val="2951290563"/>
                  </a:ext>
                </a:extLst>
              </a:tr>
              <a:tr h="370840">
                <a:tc>
                  <a:txBody>
                    <a:bodyPr/>
                    <a:lstStyle/>
                    <a:p>
                      <a:r>
                        <a:rPr lang="fr-FR" sz="1400" dirty="0"/>
                        <a:t>Obus</a:t>
                      </a:r>
                    </a:p>
                  </a:txBody>
                  <a:tcPr anchor="ctr"/>
                </a:tc>
                <a:tc>
                  <a:txBody>
                    <a:bodyPr/>
                    <a:lstStyle/>
                    <a:p>
                      <a:pPr algn="ctr"/>
                      <a:r>
                        <a:rPr lang="fr-FR" sz="1400" dirty="0"/>
                        <a:t>3</a:t>
                      </a:r>
                    </a:p>
                  </a:txBody>
                  <a:tcPr anchor="ctr"/>
                </a:tc>
                <a:tc>
                  <a:txBody>
                    <a:bodyPr/>
                    <a:lstStyle/>
                    <a:p>
                      <a:pPr algn="ctr"/>
                      <a:r>
                        <a:rPr lang="fr-FR" sz="1400" dirty="0"/>
                        <a:t>1</a:t>
                      </a:r>
                    </a:p>
                  </a:txBody>
                  <a:tcPr anchor="ctr"/>
                </a:tc>
                <a:tc>
                  <a:txBody>
                    <a:bodyPr/>
                    <a:lstStyle/>
                    <a:p>
                      <a:pPr algn="ctr"/>
                      <a:r>
                        <a:rPr lang="fr-FR" sz="1400" dirty="0"/>
                        <a:t>3</a:t>
                      </a:r>
                    </a:p>
                  </a:txBody>
                  <a:tcPr anchor="ctr"/>
                </a:tc>
                <a:extLst>
                  <a:ext uri="{0D108BD9-81ED-4DB2-BD59-A6C34878D82A}">
                    <a16:rowId xmlns:a16="http://schemas.microsoft.com/office/drawing/2014/main" val="778201864"/>
                  </a:ext>
                </a:extLst>
              </a:tr>
              <a:tr h="370840">
                <a:tc>
                  <a:txBody>
                    <a:bodyPr/>
                    <a:lstStyle/>
                    <a:p>
                      <a:r>
                        <a:rPr lang="fr-FR" sz="1400" dirty="0"/>
                        <a:t>Drapeau</a:t>
                      </a:r>
                    </a:p>
                  </a:txBody>
                  <a:tcPr anchor="ctr"/>
                </a:tc>
                <a:tc>
                  <a:txBody>
                    <a:bodyPr/>
                    <a:lstStyle/>
                    <a:p>
                      <a:pPr algn="ctr"/>
                      <a:r>
                        <a:rPr lang="fr-FR" sz="1400" dirty="0"/>
                        <a:t>3</a:t>
                      </a:r>
                    </a:p>
                  </a:txBody>
                  <a:tcPr anchor="ctr"/>
                </a:tc>
                <a:tc>
                  <a:txBody>
                    <a:bodyPr/>
                    <a:lstStyle/>
                    <a:p>
                      <a:pPr algn="ctr"/>
                      <a:r>
                        <a:rPr lang="fr-FR" sz="1400" dirty="0"/>
                        <a:t>2</a:t>
                      </a:r>
                    </a:p>
                  </a:txBody>
                  <a:tcPr anchor="ctr"/>
                </a:tc>
                <a:tc>
                  <a:txBody>
                    <a:bodyPr/>
                    <a:lstStyle/>
                    <a:p>
                      <a:pPr algn="ctr"/>
                      <a:r>
                        <a:rPr lang="fr-FR" sz="1400" dirty="0"/>
                        <a:t>6</a:t>
                      </a:r>
                    </a:p>
                  </a:txBody>
                  <a:tcPr anchor="ctr"/>
                </a:tc>
                <a:extLst>
                  <a:ext uri="{0D108BD9-81ED-4DB2-BD59-A6C34878D82A}">
                    <a16:rowId xmlns:a16="http://schemas.microsoft.com/office/drawing/2014/main" val="2027938661"/>
                  </a:ext>
                </a:extLst>
              </a:tr>
              <a:tr h="370840">
                <a:tc>
                  <a:txBody>
                    <a:bodyPr/>
                    <a:lstStyle/>
                    <a:p>
                      <a:r>
                        <a:rPr lang="fr-FR" sz="1400" dirty="0"/>
                        <a:t>Aiguille</a:t>
                      </a:r>
                    </a:p>
                  </a:txBody>
                  <a:tcPr anchor="ctr"/>
                </a:tc>
                <a:tc>
                  <a:txBody>
                    <a:bodyPr/>
                    <a:lstStyle/>
                    <a:p>
                      <a:pPr algn="ctr"/>
                      <a:r>
                        <a:rPr lang="fr-FR" sz="1400" dirty="0"/>
                        <a:t>3</a:t>
                      </a:r>
                    </a:p>
                  </a:txBody>
                  <a:tcPr anchor="ctr"/>
                </a:tc>
                <a:tc>
                  <a:txBody>
                    <a:bodyPr/>
                    <a:lstStyle/>
                    <a:p>
                      <a:pPr algn="ctr"/>
                      <a:r>
                        <a:rPr lang="fr-FR" sz="1400" dirty="0"/>
                        <a:t>3</a:t>
                      </a:r>
                    </a:p>
                  </a:txBody>
                  <a:tcPr anchor="ctr"/>
                </a:tc>
                <a:tc>
                  <a:txBody>
                    <a:bodyPr/>
                    <a:lstStyle/>
                    <a:p>
                      <a:pPr algn="ctr"/>
                      <a:r>
                        <a:rPr lang="fr-FR" sz="1400" dirty="0"/>
                        <a:t>9</a:t>
                      </a:r>
                    </a:p>
                  </a:txBody>
                  <a:tcPr anchor="ctr"/>
                </a:tc>
                <a:extLst>
                  <a:ext uri="{0D108BD9-81ED-4DB2-BD59-A6C34878D82A}">
                    <a16:rowId xmlns:a16="http://schemas.microsoft.com/office/drawing/2014/main" val="1990844710"/>
                  </a:ext>
                </a:extLst>
              </a:tr>
              <a:tr h="370840">
                <a:tc>
                  <a:txBody>
                    <a:bodyPr/>
                    <a:lstStyle/>
                    <a:p>
                      <a:r>
                        <a:rPr lang="fr-FR" sz="1400" dirty="0"/>
                        <a:t>Tempérance</a:t>
                      </a:r>
                    </a:p>
                  </a:txBody>
                  <a:tcPr anchor="ctr"/>
                </a:tc>
                <a:tc>
                  <a:txBody>
                    <a:bodyPr/>
                    <a:lstStyle/>
                    <a:p>
                      <a:pPr algn="ctr"/>
                      <a:r>
                        <a:rPr lang="fr-FR" sz="1400" dirty="0"/>
                        <a:t>3</a:t>
                      </a:r>
                    </a:p>
                  </a:txBody>
                  <a:tcPr anchor="ctr"/>
                </a:tc>
                <a:tc>
                  <a:txBody>
                    <a:bodyPr/>
                    <a:lstStyle/>
                    <a:p>
                      <a:pPr algn="ctr"/>
                      <a:r>
                        <a:rPr lang="fr-FR" sz="1400" dirty="0"/>
                        <a:t>1</a:t>
                      </a:r>
                    </a:p>
                  </a:txBody>
                  <a:tcPr anchor="ctr"/>
                </a:tc>
                <a:tc>
                  <a:txBody>
                    <a:bodyPr/>
                    <a:lstStyle/>
                    <a:p>
                      <a:pPr algn="ctr"/>
                      <a:r>
                        <a:rPr lang="fr-FR" sz="1400" dirty="0"/>
                        <a:t>3</a:t>
                      </a:r>
                    </a:p>
                  </a:txBody>
                  <a:tcPr anchor="ctr"/>
                </a:tc>
                <a:extLst>
                  <a:ext uri="{0D108BD9-81ED-4DB2-BD59-A6C34878D82A}">
                    <a16:rowId xmlns:a16="http://schemas.microsoft.com/office/drawing/2014/main" val="2383902541"/>
                  </a:ext>
                </a:extLst>
              </a:tr>
              <a:tr h="370840">
                <a:tc>
                  <a:txBody>
                    <a:bodyPr/>
                    <a:lstStyle/>
                    <a:p>
                      <a:r>
                        <a:rPr lang="fr-FR" sz="1400" dirty="0"/>
                        <a:t>Léon </a:t>
                      </a:r>
                      <a:r>
                        <a:rPr lang="fr-FR" sz="1400" dirty="0" err="1"/>
                        <a:t>Debatty</a:t>
                      </a:r>
                      <a:endParaRPr lang="fr-FR" sz="1400" dirty="0"/>
                    </a:p>
                  </a:txBody>
                  <a:tcPr anchor="ctr"/>
                </a:tc>
                <a:tc>
                  <a:txBody>
                    <a:bodyPr/>
                    <a:lstStyle/>
                    <a:p>
                      <a:pPr algn="ctr"/>
                      <a:r>
                        <a:rPr lang="fr-FR" sz="1400" dirty="0"/>
                        <a:t>3</a:t>
                      </a:r>
                    </a:p>
                  </a:txBody>
                  <a:tcPr anchor="ctr"/>
                </a:tc>
                <a:tc>
                  <a:txBody>
                    <a:bodyPr/>
                    <a:lstStyle/>
                    <a:p>
                      <a:pPr algn="ctr"/>
                      <a:r>
                        <a:rPr lang="fr-FR" sz="1400" dirty="0"/>
                        <a:t>1</a:t>
                      </a:r>
                    </a:p>
                  </a:txBody>
                  <a:tcPr anchor="ctr"/>
                </a:tc>
                <a:tc>
                  <a:txBody>
                    <a:bodyPr/>
                    <a:lstStyle/>
                    <a:p>
                      <a:pPr algn="ctr"/>
                      <a:r>
                        <a:rPr lang="fr-FR" sz="1400" dirty="0"/>
                        <a:t>3</a:t>
                      </a:r>
                    </a:p>
                  </a:txBody>
                  <a:tcPr anchor="ctr"/>
                </a:tc>
                <a:extLst>
                  <a:ext uri="{0D108BD9-81ED-4DB2-BD59-A6C34878D82A}">
                    <a16:rowId xmlns:a16="http://schemas.microsoft.com/office/drawing/2014/main" val="3553121982"/>
                  </a:ext>
                </a:extLst>
              </a:tr>
              <a:tr h="370840">
                <a:tc>
                  <a:txBody>
                    <a:bodyPr/>
                    <a:lstStyle/>
                    <a:p>
                      <a:r>
                        <a:rPr lang="fr-FR" sz="1400" dirty="0"/>
                        <a:t>de Sévigné</a:t>
                      </a:r>
                    </a:p>
                  </a:txBody>
                  <a:tcPr anchor="ctr"/>
                </a:tc>
                <a:tc>
                  <a:txBody>
                    <a:bodyPr/>
                    <a:lstStyle/>
                    <a:p>
                      <a:pPr algn="ctr"/>
                      <a:r>
                        <a:rPr lang="fr-FR" sz="1400" dirty="0"/>
                        <a:t>3</a:t>
                      </a:r>
                    </a:p>
                  </a:txBody>
                  <a:tcPr anchor="ctr"/>
                </a:tc>
                <a:tc>
                  <a:txBody>
                    <a:bodyPr/>
                    <a:lstStyle/>
                    <a:p>
                      <a:pPr algn="ctr"/>
                      <a:r>
                        <a:rPr lang="fr-FR" sz="1400" dirty="0"/>
                        <a:t>1</a:t>
                      </a:r>
                    </a:p>
                  </a:txBody>
                  <a:tcPr anchor="ctr"/>
                </a:tc>
                <a:tc>
                  <a:txBody>
                    <a:bodyPr/>
                    <a:lstStyle/>
                    <a:p>
                      <a:pPr algn="ctr"/>
                      <a:r>
                        <a:rPr lang="fr-FR" sz="1400" dirty="0"/>
                        <a:t>3</a:t>
                      </a:r>
                    </a:p>
                  </a:txBody>
                  <a:tcPr anchor="ctr"/>
                </a:tc>
                <a:extLst>
                  <a:ext uri="{0D108BD9-81ED-4DB2-BD59-A6C34878D82A}">
                    <a16:rowId xmlns:a16="http://schemas.microsoft.com/office/drawing/2014/main" val="4158325636"/>
                  </a:ext>
                </a:extLst>
              </a:tr>
              <a:tr h="370840">
                <a:tc>
                  <a:txBody>
                    <a:bodyPr/>
                    <a:lstStyle/>
                    <a:p>
                      <a:r>
                        <a:rPr lang="fr-FR" sz="1400" dirty="0"/>
                        <a:t>Clinique</a:t>
                      </a:r>
                    </a:p>
                  </a:txBody>
                  <a:tcPr anchor="ctr"/>
                </a:tc>
                <a:tc>
                  <a:txBody>
                    <a:bodyPr/>
                    <a:lstStyle/>
                    <a:p>
                      <a:pPr algn="ctr"/>
                      <a:r>
                        <a:rPr lang="fr-FR" sz="1400" dirty="0"/>
                        <a:t>2</a:t>
                      </a:r>
                    </a:p>
                  </a:txBody>
                  <a:tcPr anchor="ctr"/>
                </a:tc>
                <a:tc>
                  <a:txBody>
                    <a:bodyPr/>
                    <a:lstStyle/>
                    <a:p>
                      <a:pPr algn="ctr"/>
                      <a:r>
                        <a:rPr lang="fr-FR" sz="1400" dirty="0"/>
                        <a:t>1</a:t>
                      </a:r>
                    </a:p>
                  </a:txBody>
                  <a:tcPr anchor="ctr"/>
                </a:tc>
                <a:tc>
                  <a:txBody>
                    <a:bodyPr/>
                    <a:lstStyle/>
                    <a:p>
                      <a:pPr algn="ctr"/>
                      <a:r>
                        <a:rPr lang="fr-FR" sz="1400" dirty="0"/>
                        <a:t>2</a:t>
                      </a:r>
                    </a:p>
                  </a:txBody>
                  <a:tcPr anchor="ctr"/>
                </a:tc>
                <a:extLst>
                  <a:ext uri="{0D108BD9-81ED-4DB2-BD59-A6C34878D82A}">
                    <a16:rowId xmlns:a16="http://schemas.microsoft.com/office/drawing/2014/main" val="2981216673"/>
                  </a:ext>
                </a:extLst>
              </a:tr>
              <a:tr h="370840">
                <a:tc>
                  <a:txBody>
                    <a:bodyPr/>
                    <a:lstStyle/>
                    <a:p>
                      <a:r>
                        <a:rPr lang="fr-FR" sz="1400" dirty="0" err="1"/>
                        <a:t>Peterbos</a:t>
                      </a:r>
                      <a:r>
                        <a:rPr lang="fr-FR" sz="1400" dirty="0"/>
                        <a:t> 15</a:t>
                      </a:r>
                    </a:p>
                  </a:txBody>
                  <a:tcPr anchor="ctr"/>
                </a:tc>
                <a:tc>
                  <a:txBody>
                    <a:bodyPr/>
                    <a:lstStyle/>
                    <a:p>
                      <a:pPr algn="ctr"/>
                      <a:r>
                        <a:rPr lang="fr-FR" sz="1400" dirty="0"/>
                        <a:t>1</a:t>
                      </a:r>
                    </a:p>
                  </a:txBody>
                  <a:tcPr anchor="ctr"/>
                </a:tc>
                <a:tc>
                  <a:txBody>
                    <a:bodyPr/>
                    <a:lstStyle/>
                    <a:p>
                      <a:pPr algn="ctr"/>
                      <a:r>
                        <a:rPr lang="fr-FR" sz="1400" dirty="0"/>
                        <a:t>2</a:t>
                      </a:r>
                    </a:p>
                  </a:txBody>
                  <a:tcPr anchor="ctr"/>
                </a:tc>
                <a:tc>
                  <a:txBody>
                    <a:bodyPr/>
                    <a:lstStyle/>
                    <a:p>
                      <a:pPr algn="ctr"/>
                      <a:r>
                        <a:rPr lang="fr-FR" sz="1400" dirty="0"/>
                        <a:t>2</a:t>
                      </a:r>
                    </a:p>
                  </a:txBody>
                  <a:tcPr anchor="ctr"/>
                </a:tc>
                <a:extLst>
                  <a:ext uri="{0D108BD9-81ED-4DB2-BD59-A6C34878D82A}">
                    <a16:rowId xmlns:a16="http://schemas.microsoft.com/office/drawing/2014/main" val="2439799406"/>
                  </a:ext>
                </a:extLst>
              </a:tr>
              <a:tr h="370840">
                <a:tc>
                  <a:txBody>
                    <a:bodyPr/>
                    <a:lstStyle/>
                    <a:p>
                      <a:r>
                        <a:rPr lang="fr-FR" sz="1400" dirty="0" err="1"/>
                        <a:t>Brogniez</a:t>
                      </a:r>
                      <a:endParaRPr lang="fr-FR" sz="1400" dirty="0"/>
                    </a:p>
                  </a:txBody>
                  <a:tcPr anchor="ctr"/>
                </a:tc>
                <a:tc>
                  <a:txBody>
                    <a:bodyPr/>
                    <a:lstStyle/>
                    <a:p>
                      <a:pPr algn="ctr"/>
                      <a:r>
                        <a:rPr lang="fr-FR" sz="1400" dirty="0"/>
                        <a:t>1</a:t>
                      </a:r>
                    </a:p>
                  </a:txBody>
                  <a:tcPr anchor="ctr"/>
                </a:tc>
                <a:tc>
                  <a:txBody>
                    <a:bodyPr/>
                    <a:lstStyle/>
                    <a:p>
                      <a:pPr algn="ctr"/>
                      <a:r>
                        <a:rPr lang="fr-FR" sz="1400" dirty="0"/>
                        <a:t>2</a:t>
                      </a:r>
                    </a:p>
                  </a:txBody>
                  <a:tcPr anchor="ctr"/>
                </a:tc>
                <a:tc>
                  <a:txBody>
                    <a:bodyPr/>
                    <a:lstStyle/>
                    <a:p>
                      <a:pPr algn="ctr"/>
                      <a:r>
                        <a:rPr lang="fr-FR" sz="1400" dirty="0"/>
                        <a:t>2</a:t>
                      </a:r>
                    </a:p>
                  </a:txBody>
                  <a:tcPr anchor="ctr"/>
                </a:tc>
                <a:extLst>
                  <a:ext uri="{0D108BD9-81ED-4DB2-BD59-A6C34878D82A}">
                    <a16:rowId xmlns:a16="http://schemas.microsoft.com/office/drawing/2014/main" val="25864651"/>
                  </a:ext>
                </a:extLst>
              </a:tr>
              <a:tr h="370840">
                <a:tc>
                  <a:txBody>
                    <a:bodyPr/>
                    <a:lstStyle/>
                    <a:p>
                      <a:r>
                        <a:rPr lang="fr-FR" sz="1400" dirty="0"/>
                        <a:t>Goujons</a:t>
                      </a:r>
                    </a:p>
                  </a:txBody>
                  <a:tcPr anchor="ctr"/>
                </a:tc>
                <a:tc>
                  <a:txBody>
                    <a:bodyPr/>
                    <a:lstStyle/>
                    <a:p>
                      <a:pPr algn="ctr"/>
                      <a:r>
                        <a:rPr lang="fr-FR" sz="1400" dirty="0"/>
                        <a:t>1</a:t>
                      </a:r>
                    </a:p>
                  </a:txBody>
                  <a:tcPr anchor="ctr"/>
                </a:tc>
                <a:tc>
                  <a:txBody>
                    <a:bodyPr/>
                    <a:lstStyle/>
                    <a:p>
                      <a:pPr algn="ctr"/>
                      <a:r>
                        <a:rPr lang="fr-FR" sz="1400" dirty="0"/>
                        <a:t>1</a:t>
                      </a:r>
                    </a:p>
                  </a:txBody>
                  <a:tcPr anchor="ctr"/>
                </a:tc>
                <a:tc>
                  <a:txBody>
                    <a:bodyPr/>
                    <a:lstStyle/>
                    <a:p>
                      <a:pPr algn="ctr"/>
                      <a:r>
                        <a:rPr lang="fr-FR" sz="1400" dirty="0"/>
                        <a:t>1</a:t>
                      </a:r>
                    </a:p>
                  </a:txBody>
                  <a:tcPr anchor="ctr"/>
                </a:tc>
                <a:extLst>
                  <a:ext uri="{0D108BD9-81ED-4DB2-BD59-A6C34878D82A}">
                    <a16:rowId xmlns:a16="http://schemas.microsoft.com/office/drawing/2014/main" val="524147189"/>
                  </a:ext>
                </a:extLst>
              </a:tr>
              <a:tr h="370840">
                <a:tc>
                  <a:txBody>
                    <a:bodyPr/>
                    <a:lstStyle/>
                    <a:p>
                      <a:r>
                        <a:rPr lang="fr-FR" sz="1400" dirty="0"/>
                        <a:t>Soldat Britannique</a:t>
                      </a:r>
                    </a:p>
                  </a:txBody>
                  <a:tcPr anchor="ctr"/>
                </a:tc>
                <a:tc>
                  <a:txBody>
                    <a:bodyPr/>
                    <a:lstStyle/>
                    <a:p>
                      <a:pPr algn="ctr"/>
                      <a:r>
                        <a:rPr lang="fr-FR" sz="1400" dirty="0"/>
                        <a:t>1</a:t>
                      </a:r>
                    </a:p>
                  </a:txBody>
                  <a:tcPr anchor="ctr"/>
                </a:tc>
                <a:tc>
                  <a:txBody>
                    <a:bodyPr/>
                    <a:lstStyle/>
                    <a:p>
                      <a:pPr algn="ctr"/>
                      <a:r>
                        <a:rPr lang="fr-FR" sz="1400" dirty="0"/>
                        <a:t>1</a:t>
                      </a:r>
                    </a:p>
                  </a:txBody>
                  <a:tcPr anchor="ctr"/>
                </a:tc>
                <a:tc>
                  <a:txBody>
                    <a:bodyPr/>
                    <a:lstStyle/>
                    <a:p>
                      <a:pPr algn="ctr"/>
                      <a:r>
                        <a:rPr lang="fr-FR" sz="1400" dirty="0"/>
                        <a:t>1</a:t>
                      </a:r>
                    </a:p>
                  </a:txBody>
                  <a:tcPr anchor="ctr"/>
                </a:tc>
                <a:extLst>
                  <a:ext uri="{0D108BD9-81ED-4DB2-BD59-A6C34878D82A}">
                    <a16:rowId xmlns:a16="http://schemas.microsoft.com/office/drawing/2014/main" val="708948798"/>
                  </a:ext>
                </a:extLst>
              </a:tr>
              <a:tr h="370840">
                <a:tc gridSpan="3">
                  <a:txBody>
                    <a:bodyPr/>
                    <a:lstStyle/>
                    <a:p>
                      <a:pPr algn="r"/>
                      <a:r>
                        <a:rPr lang="fr-FR" sz="1400" b="1" dirty="0"/>
                        <a:t>TOTAL MENSUEL</a:t>
                      </a:r>
                    </a:p>
                  </a:txBody>
                  <a:tcPr anchor="ctr"/>
                </a:tc>
                <a:tc hMerge="1">
                  <a:txBody>
                    <a:bodyPr/>
                    <a:lstStyle/>
                    <a:p>
                      <a:pPr algn="ctr"/>
                      <a:endParaRPr lang="fr-FR" dirty="0"/>
                    </a:p>
                  </a:txBody>
                  <a:tcPr anchor="ctr"/>
                </a:tc>
                <a:tc hMerge="1">
                  <a:txBody>
                    <a:bodyPr/>
                    <a:lstStyle/>
                    <a:p>
                      <a:endParaRPr lang="fr-FR" dirty="0"/>
                    </a:p>
                  </a:txBody>
                  <a:tcPr anchor="ctr"/>
                </a:tc>
                <a:tc>
                  <a:txBody>
                    <a:bodyPr/>
                    <a:lstStyle/>
                    <a:p>
                      <a:pPr algn="ctr"/>
                      <a:r>
                        <a:rPr lang="fr-FR" sz="1400" dirty="0"/>
                        <a:t>60</a:t>
                      </a:r>
                    </a:p>
                  </a:txBody>
                  <a:tcPr anchor="ctr"/>
                </a:tc>
                <a:extLst>
                  <a:ext uri="{0D108BD9-81ED-4DB2-BD59-A6C34878D82A}">
                    <a16:rowId xmlns:a16="http://schemas.microsoft.com/office/drawing/2014/main" val="3046875672"/>
                  </a:ext>
                </a:extLst>
              </a:tr>
            </a:tbl>
          </a:graphicData>
        </a:graphic>
      </p:graphicFrame>
      <p:sp>
        <p:nvSpPr>
          <p:cNvPr id="14" name="ZoneTexte 13">
            <a:extLst>
              <a:ext uri="{FF2B5EF4-FFF2-40B4-BE49-F238E27FC236}">
                <a16:creationId xmlns:a16="http://schemas.microsoft.com/office/drawing/2014/main" id="{3400B589-AB1D-9504-03ED-1910D036A3AD}"/>
              </a:ext>
            </a:extLst>
          </p:cNvPr>
          <p:cNvSpPr txBox="1"/>
          <p:nvPr/>
        </p:nvSpPr>
        <p:spPr>
          <a:xfrm>
            <a:off x="268012" y="1343818"/>
            <a:ext cx="5191171" cy="646331"/>
          </a:xfrm>
          <a:prstGeom prst="rect">
            <a:avLst/>
          </a:prstGeom>
          <a:noFill/>
        </p:spPr>
        <p:txBody>
          <a:bodyPr wrap="square" rtlCol="0">
            <a:spAutoFit/>
          </a:bodyPr>
          <a:lstStyle/>
          <a:p>
            <a:r>
              <a:rPr lang="fr-FR" dirty="0"/>
              <a:t>Les Mini-</a:t>
            </a:r>
            <a:r>
              <a:rPr lang="fr-FR" dirty="0" err="1"/>
              <a:t>Recyparks</a:t>
            </a:r>
            <a:r>
              <a:rPr lang="fr-FR" dirty="0"/>
              <a:t> sont une offre de service  bien accueillie et suivie par la population</a:t>
            </a:r>
          </a:p>
        </p:txBody>
      </p:sp>
      <p:sp>
        <p:nvSpPr>
          <p:cNvPr id="15" name="ZoneTexte 14">
            <a:extLst>
              <a:ext uri="{FF2B5EF4-FFF2-40B4-BE49-F238E27FC236}">
                <a16:creationId xmlns:a16="http://schemas.microsoft.com/office/drawing/2014/main" id="{55711DCE-0BBD-7F53-EF97-30E8605D9E38}"/>
              </a:ext>
            </a:extLst>
          </p:cNvPr>
          <p:cNvSpPr txBox="1"/>
          <p:nvPr/>
        </p:nvSpPr>
        <p:spPr>
          <a:xfrm>
            <a:off x="268011" y="2169089"/>
            <a:ext cx="5065987" cy="369332"/>
          </a:xfrm>
          <a:prstGeom prst="rect">
            <a:avLst/>
          </a:prstGeom>
          <a:noFill/>
        </p:spPr>
        <p:txBody>
          <a:bodyPr wrap="square" rtlCol="0">
            <a:spAutoFit/>
          </a:bodyPr>
          <a:lstStyle/>
          <a:p>
            <a:r>
              <a:rPr lang="fr-FR" dirty="0"/>
              <a:t>La récolte mensuelle est de 60 containers de 8m</a:t>
            </a:r>
            <a:r>
              <a:rPr lang="fr-FR" baseline="30000" dirty="0"/>
              <a:t>3</a:t>
            </a:r>
            <a:r>
              <a:rPr lang="fr-FR" dirty="0"/>
              <a:t> </a:t>
            </a:r>
          </a:p>
        </p:txBody>
      </p:sp>
      <p:sp>
        <p:nvSpPr>
          <p:cNvPr id="16" name="ZoneTexte 15">
            <a:extLst>
              <a:ext uri="{FF2B5EF4-FFF2-40B4-BE49-F238E27FC236}">
                <a16:creationId xmlns:a16="http://schemas.microsoft.com/office/drawing/2014/main" id="{A8B99840-AE32-FC7F-A73D-8F6E712D2F19}"/>
              </a:ext>
            </a:extLst>
          </p:cNvPr>
          <p:cNvSpPr txBox="1"/>
          <p:nvPr/>
        </p:nvSpPr>
        <p:spPr>
          <a:xfrm>
            <a:off x="268011" y="2715547"/>
            <a:ext cx="5536008" cy="1754326"/>
          </a:xfrm>
          <a:prstGeom prst="rect">
            <a:avLst/>
          </a:prstGeom>
          <a:noFill/>
        </p:spPr>
        <p:txBody>
          <a:bodyPr wrap="square" rtlCol="0">
            <a:spAutoFit/>
          </a:bodyPr>
          <a:lstStyle/>
          <a:p>
            <a:r>
              <a:rPr lang="fr-FR" dirty="0"/>
              <a:t>Les sites ont été repensés et sélectionnés suivant des critères pertinents :</a:t>
            </a:r>
          </a:p>
          <a:p>
            <a:pPr marL="285750" indent="-285750">
              <a:buFont typeface="Arial" panose="020B0604020202020204" pitchFamily="34" charset="0"/>
              <a:buChar char="•"/>
            </a:pPr>
            <a:r>
              <a:rPr lang="fr-FR" dirty="0"/>
              <a:t>Le taux de fréquentation</a:t>
            </a:r>
          </a:p>
          <a:p>
            <a:pPr marL="285750" indent="-285750">
              <a:buFont typeface="Arial" panose="020B0604020202020204" pitchFamily="34" charset="0"/>
              <a:buChar char="•"/>
            </a:pPr>
            <a:r>
              <a:rPr lang="fr-FR" dirty="0"/>
              <a:t>L’accessibilité au plus grand nombre</a:t>
            </a:r>
          </a:p>
          <a:p>
            <a:pPr marL="285750" indent="-285750">
              <a:buFont typeface="Arial" panose="020B0604020202020204" pitchFamily="34" charset="0"/>
              <a:buChar char="•"/>
            </a:pPr>
            <a:r>
              <a:rPr lang="fr-FR" dirty="0"/>
              <a:t>La répartition équilibrée sur le territoire communal</a:t>
            </a:r>
          </a:p>
          <a:p>
            <a:pPr marL="285750" indent="-285750">
              <a:buFont typeface="Arial" panose="020B0604020202020204" pitchFamily="34" charset="0"/>
              <a:buChar char="•"/>
            </a:pPr>
            <a:r>
              <a:rPr lang="fr-FR" dirty="0"/>
              <a:t>Les ressources humaines disponibles</a:t>
            </a:r>
          </a:p>
        </p:txBody>
      </p:sp>
      <p:sp>
        <p:nvSpPr>
          <p:cNvPr id="17" name="ZoneTexte 16">
            <a:extLst>
              <a:ext uri="{FF2B5EF4-FFF2-40B4-BE49-F238E27FC236}">
                <a16:creationId xmlns:a16="http://schemas.microsoft.com/office/drawing/2014/main" id="{FA7F2B3A-2042-F30B-C26F-A680ED7D269C}"/>
              </a:ext>
            </a:extLst>
          </p:cNvPr>
          <p:cNvSpPr txBox="1"/>
          <p:nvPr/>
        </p:nvSpPr>
        <p:spPr>
          <a:xfrm>
            <a:off x="268010" y="4646999"/>
            <a:ext cx="5327247" cy="646331"/>
          </a:xfrm>
          <a:prstGeom prst="rect">
            <a:avLst/>
          </a:prstGeom>
          <a:noFill/>
        </p:spPr>
        <p:txBody>
          <a:bodyPr wrap="square" rtlCol="0">
            <a:spAutoFit/>
          </a:bodyPr>
          <a:lstStyle/>
          <a:p>
            <a:r>
              <a:rPr lang="fr-FR" dirty="0"/>
              <a:t>Selon le retour des riverains, cette offre de service semble être correctement calibrée</a:t>
            </a:r>
          </a:p>
        </p:txBody>
      </p:sp>
      <p:sp>
        <p:nvSpPr>
          <p:cNvPr id="18" name="ZoneTexte 17">
            <a:extLst>
              <a:ext uri="{FF2B5EF4-FFF2-40B4-BE49-F238E27FC236}">
                <a16:creationId xmlns:a16="http://schemas.microsoft.com/office/drawing/2014/main" id="{9CE6C0AA-D844-9C56-35DC-4C2E08DF144F}"/>
              </a:ext>
            </a:extLst>
          </p:cNvPr>
          <p:cNvSpPr txBox="1"/>
          <p:nvPr/>
        </p:nvSpPr>
        <p:spPr>
          <a:xfrm>
            <a:off x="268011" y="5470456"/>
            <a:ext cx="5191172" cy="369332"/>
          </a:xfrm>
          <a:prstGeom prst="rect">
            <a:avLst/>
          </a:prstGeom>
          <a:noFill/>
        </p:spPr>
        <p:txBody>
          <a:bodyPr wrap="square" rtlCol="0">
            <a:spAutoFit/>
          </a:bodyPr>
          <a:lstStyle/>
          <a:p>
            <a:r>
              <a:rPr lang="fr-FR" dirty="0"/>
              <a:t>Il y a 20 (à 21) Mini-</a:t>
            </a:r>
            <a:r>
              <a:rPr lang="fr-FR" dirty="0" err="1"/>
              <a:t>Recyparks</a:t>
            </a:r>
            <a:r>
              <a:rPr lang="fr-FR" dirty="0"/>
              <a:t> par mois sur 14 sites</a:t>
            </a:r>
          </a:p>
        </p:txBody>
      </p:sp>
    </p:spTree>
    <p:extLst>
      <p:ext uri="{BB962C8B-B14F-4D97-AF65-F5344CB8AC3E}">
        <p14:creationId xmlns:p14="http://schemas.microsoft.com/office/powerpoint/2010/main" val="732695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80A3ACBB-140D-3D87-3787-6FC348D0ACBF}"/>
              </a:ext>
            </a:extLst>
          </p:cNvPr>
          <p:cNvSpPr>
            <a:spLocks noGrp="1"/>
          </p:cNvSpPr>
          <p:nvPr>
            <p:ph type="title"/>
          </p:nvPr>
        </p:nvSpPr>
        <p:spPr/>
        <p:txBody>
          <a:bodyPr/>
          <a:lstStyle/>
          <a:p>
            <a:r>
              <a:rPr lang="fr-FR" dirty="0"/>
              <a:t>Mini-</a:t>
            </a:r>
            <a:r>
              <a:rPr lang="fr-FR" dirty="0" err="1"/>
              <a:t>Recyparks</a:t>
            </a:r>
            <a:endParaRPr lang="fr-FR" dirty="0"/>
          </a:p>
        </p:txBody>
      </p:sp>
      <p:pic>
        <p:nvPicPr>
          <p:cNvPr id="14" name="Image 13" descr="Une image contenant texte, capture d’écran, nombre, Police&#10;&#10;Description générée automatiquement">
            <a:extLst>
              <a:ext uri="{FF2B5EF4-FFF2-40B4-BE49-F238E27FC236}">
                <a16:creationId xmlns:a16="http://schemas.microsoft.com/office/drawing/2014/main" id="{FC608008-3F11-234B-3458-44F4BF8C6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11" y="1971747"/>
            <a:ext cx="7181099" cy="3926716"/>
          </a:xfrm>
          <a:prstGeom prst="rect">
            <a:avLst/>
          </a:prstGeom>
          <a:ln w="12700">
            <a:solidFill>
              <a:schemeClr val="tx1"/>
            </a:solidFill>
          </a:ln>
          <a:effectLst>
            <a:outerShdw blurRad="50800" dist="38100" dir="2700000" algn="tl" rotWithShape="0">
              <a:prstClr val="black">
                <a:alpha val="40000"/>
              </a:prstClr>
            </a:outerShdw>
          </a:effectLst>
        </p:spPr>
      </p:pic>
      <p:pic>
        <p:nvPicPr>
          <p:cNvPr id="16" name="Image 15" descr="Une image contenant carte, texte, atlas&#10;&#10;Description générée automatiquement">
            <a:extLst>
              <a:ext uri="{FF2B5EF4-FFF2-40B4-BE49-F238E27FC236}">
                <a16:creationId xmlns:a16="http://schemas.microsoft.com/office/drawing/2014/main" id="{07FD30ED-8CC8-6E83-4F17-5EE4E54EEF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3019" y="2422963"/>
            <a:ext cx="4461162" cy="3024284"/>
          </a:xfrm>
          <a:prstGeom prst="rect">
            <a:avLst/>
          </a:prstGeom>
          <a:ln w="12700">
            <a:solidFill>
              <a:schemeClr val="tx1"/>
            </a:solidFill>
          </a:ln>
          <a:effectLst>
            <a:outerShdw blurRad="50800" dist="38100" dir="2700000" algn="tl" rotWithShape="0">
              <a:prstClr val="black">
                <a:alpha val="40000"/>
              </a:prstClr>
            </a:outerShdw>
          </a:effectLst>
        </p:spPr>
      </p:pic>
      <p:sp>
        <p:nvSpPr>
          <p:cNvPr id="2" name="ZoneTexte 1">
            <a:extLst>
              <a:ext uri="{FF2B5EF4-FFF2-40B4-BE49-F238E27FC236}">
                <a16:creationId xmlns:a16="http://schemas.microsoft.com/office/drawing/2014/main" id="{C475872E-B93A-417F-BB35-C046813EB93F}"/>
              </a:ext>
            </a:extLst>
          </p:cNvPr>
          <p:cNvSpPr txBox="1"/>
          <p:nvPr/>
        </p:nvSpPr>
        <p:spPr>
          <a:xfrm>
            <a:off x="3161382" y="1137630"/>
            <a:ext cx="6085961" cy="400110"/>
          </a:xfrm>
          <a:prstGeom prst="rect">
            <a:avLst/>
          </a:prstGeom>
          <a:noFill/>
        </p:spPr>
        <p:txBody>
          <a:bodyPr wrap="none" rtlCol="0">
            <a:spAutoFit/>
          </a:bodyPr>
          <a:lstStyle/>
          <a:p>
            <a:r>
              <a:rPr lang="fr-FR" sz="2000" dirty="0"/>
              <a:t>Calendrier des Mini-</a:t>
            </a:r>
            <a:r>
              <a:rPr lang="fr-FR" sz="2000" dirty="0" err="1"/>
              <a:t>Recyparks</a:t>
            </a:r>
            <a:r>
              <a:rPr lang="fr-FR" sz="2000" dirty="0"/>
              <a:t> et répartition des sites</a:t>
            </a:r>
          </a:p>
        </p:txBody>
      </p:sp>
    </p:spTree>
    <p:extLst>
      <p:ext uri="{BB962C8B-B14F-4D97-AF65-F5344CB8AC3E}">
        <p14:creationId xmlns:p14="http://schemas.microsoft.com/office/powerpoint/2010/main" val="1054884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6">
            <a:extLst>
              <a:ext uri="{FF2B5EF4-FFF2-40B4-BE49-F238E27FC236}">
                <a16:creationId xmlns:a16="http://schemas.microsoft.com/office/drawing/2014/main" id="{ED4CBB0A-067F-F66A-9C1B-DA37A4228C23}"/>
              </a:ext>
            </a:extLst>
          </p:cNvPr>
          <p:cNvSpPr>
            <a:spLocks noGrp="1"/>
          </p:cNvSpPr>
          <p:nvPr>
            <p:ph type="title"/>
          </p:nvPr>
        </p:nvSpPr>
        <p:spPr>
          <a:xfrm>
            <a:off x="1329439" y="2766218"/>
            <a:ext cx="9533122" cy="1325563"/>
          </a:xfrm>
        </p:spPr>
        <p:txBody>
          <a:bodyPr/>
          <a:lstStyle/>
          <a:p>
            <a:r>
              <a:rPr lang="fr-FR" dirty="0"/>
              <a:t>Introduction de M. l’Echevin Allan </a:t>
            </a:r>
            <a:r>
              <a:rPr lang="fr-FR" dirty="0" err="1"/>
              <a:t>Neuzy</a:t>
            </a:r>
            <a:endParaRPr lang="fr-FR" dirty="0"/>
          </a:p>
        </p:txBody>
      </p:sp>
      <p:sp>
        <p:nvSpPr>
          <p:cNvPr id="2" name="ZoneTexte 1">
            <a:extLst>
              <a:ext uri="{FF2B5EF4-FFF2-40B4-BE49-F238E27FC236}">
                <a16:creationId xmlns:a16="http://schemas.microsoft.com/office/drawing/2014/main" id="{77966F90-70CB-9866-4495-9A9E0B85059F}"/>
              </a:ext>
            </a:extLst>
          </p:cNvPr>
          <p:cNvSpPr txBox="1"/>
          <p:nvPr/>
        </p:nvSpPr>
        <p:spPr>
          <a:xfrm>
            <a:off x="5257153" y="6457890"/>
            <a:ext cx="6934847" cy="400110"/>
          </a:xfrm>
          <a:prstGeom prst="rect">
            <a:avLst/>
          </a:prstGeom>
          <a:noFill/>
        </p:spPr>
        <p:txBody>
          <a:bodyPr wrap="none" rtlCol="0">
            <a:spAutoFit/>
          </a:bodyPr>
          <a:lstStyle/>
          <a:p>
            <a:r>
              <a:rPr lang="fr-BE" sz="2000" b="0" i="0" u="none" strike="noStrike" dirty="0">
                <a:solidFill>
                  <a:srgbClr val="000000"/>
                </a:solidFill>
                <a:effectLst/>
                <a:latin typeface="-webkit-standard"/>
              </a:rPr>
              <a:t>(Veuillez consulter les notes de ce slide pour plus d'informations)</a:t>
            </a:r>
            <a:endParaRPr lang="fr-FR" sz="2000" dirty="0"/>
          </a:p>
        </p:txBody>
      </p:sp>
    </p:spTree>
    <p:extLst>
      <p:ext uri="{BB962C8B-B14F-4D97-AF65-F5344CB8AC3E}">
        <p14:creationId xmlns:p14="http://schemas.microsoft.com/office/powerpoint/2010/main" val="2200542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ZoneTexte 27">
            <a:extLst>
              <a:ext uri="{FF2B5EF4-FFF2-40B4-BE49-F238E27FC236}">
                <a16:creationId xmlns:a16="http://schemas.microsoft.com/office/drawing/2014/main" id="{ACEF0C38-A8D3-CB5B-D078-938287FD961B}"/>
              </a:ext>
            </a:extLst>
          </p:cNvPr>
          <p:cNvSpPr txBox="1"/>
          <p:nvPr/>
        </p:nvSpPr>
        <p:spPr>
          <a:xfrm>
            <a:off x="2209908" y="1720840"/>
            <a:ext cx="7772184" cy="3970318"/>
          </a:xfrm>
          <a:prstGeom prst="rect">
            <a:avLst/>
          </a:prstGeom>
          <a:noFill/>
        </p:spPr>
        <p:txBody>
          <a:bodyPr wrap="square" rtlCol="0">
            <a:spAutoFit/>
          </a:bodyPr>
          <a:lstStyle/>
          <a:p>
            <a:pPr marL="514350" indent="-514350">
              <a:buFont typeface="+mj-lt"/>
              <a:buAutoNum type="arabicPeriod"/>
            </a:pPr>
            <a:r>
              <a:rPr lang="fr-FR" sz="3600" dirty="0"/>
              <a:t>Composition du personnel</a:t>
            </a:r>
          </a:p>
          <a:p>
            <a:pPr marL="514350" indent="-514350">
              <a:buFont typeface="+mj-lt"/>
              <a:buAutoNum type="arabicPeriod"/>
            </a:pPr>
            <a:r>
              <a:rPr lang="fr-FR" sz="3600" dirty="0"/>
              <a:t>Cellule Médiation &amp; Verbalisation</a:t>
            </a:r>
          </a:p>
          <a:p>
            <a:pPr marL="514350" indent="-514350">
              <a:buFont typeface="+mj-lt"/>
              <a:buAutoNum type="arabicPeriod"/>
            </a:pPr>
            <a:r>
              <a:rPr lang="fr-FR" sz="3600" dirty="0"/>
              <a:t>Résultats sur le terrain</a:t>
            </a:r>
          </a:p>
          <a:p>
            <a:pPr marL="514350" indent="-514350">
              <a:buFont typeface="+mj-lt"/>
              <a:buAutoNum type="arabicPeriod"/>
            </a:pPr>
            <a:r>
              <a:rPr lang="fr-FR" sz="3600" dirty="0"/>
              <a:t>Mini-</a:t>
            </a:r>
            <a:r>
              <a:rPr lang="fr-FR" sz="3600" dirty="0" err="1"/>
              <a:t>Recyparks</a:t>
            </a:r>
            <a:endParaRPr lang="fr-FR" sz="3600" dirty="0"/>
          </a:p>
          <a:p>
            <a:pPr marL="514350" indent="-514350">
              <a:buFont typeface="+mj-lt"/>
              <a:buAutoNum type="arabicPeriod"/>
            </a:pPr>
            <a:r>
              <a:rPr lang="fr-FR" sz="3600" dirty="0">
                <a:solidFill>
                  <a:srgbClr val="FF0000"/>
                </a:solidFill>
              </a:rPr>
              <a:t>Investissements</a:t>
            </a:r>
            <a:endParaRPr lang="fr-FR" sz="3600" dirty="0"/>
          </a:p>
          <a:p>
            <a:pPr marL="514350" indent="-514350">
              <a:buFont typeface="+mj-lt"/>
              <a:buAutoNum type="arabicPeriod"/>
            </a:pPr>
            <a:r>
              <a:rPr lang="fr-FR" sz="3600" dirty="0"/>
              <a:t>Divers</a:t>
            </a:r>
          </a:p>
          <a:p>
            <a:pPr marL="514350" indent="-514350">
              <a:buFont typeface="+mj-lt"/>
              <a:buAutoNum type="arabicPeriod"/>
            </a:pPr>
            <a:r>
              <a:rPr lang="fr-BE" sz="3600" b="0" i="0" u="none" strike="noStrike" dirty="0">
                <a:solidFill>
                  <a:srgbClr val="000000"/>
                </a:solidFill>
                <a:effectLst/>
                <a:latin typeface="-webkit-standard"/>
              </a:rPr>
              <a:t>Actions en images</a:t>
            </a:r>
            <a:endParaRPr lang="fr-FR" sz="3600" dirty="0"/>
          </a:p>
        </p:txBody>
      </p:sp>
      <p:sp>
        <p:nvSpPr>
          <p:cNvPr id="4" name="Titre 26">
            <a:extLst>
              <a:ext uri="{FF2B5EF4-FFF2-40B4-BE49-F238E27FC236}">
                <a16:creationId xmlns:a16="http://schemas.microsoft.com/office/drawing/2014/main" id="{ED4CBB0A-067F-F66A-9C1B-DA37A4228C23}"/>
              </a:ext>
            </a:extLst>
          </p:cNvPr>
          <p:cNvSpPr>
            <a:spLocks noGrp="1"/>
          </p:cNvSpPr>
          <p:nvPr>
            <p:ph type="title"/>
          </p:nvPr>
        </p:nvSpPr>
        <p:spPr>
          <a:xfrm>
            <a:off x="0" y="18255"/>
            <a:ext cx="10515600" cy="1325563"/>
          </a:xfrm>
        </p:spPr>
        <p:txBody>
          <a:bodyPr/>
          <a:lstStyle/>
          <a:p>
            <a:r>
              <a:rPr lang="fr-FR" dirty="0"/>
              <a:t>Table des matières</a:t>
            </a:r>
          </a:p>
        </p:txBody>
      </p:sp>
    </p:spTree>
    <p:extLst>
      <p:ext uri="{BB962C8B-B14F-4D97-AF65-F5344CB8AC3E}">
        <p14:creationId xmlns:p14="http://schemas.microsoft.com/office/powerpoint/2010/main" val="3507249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80A3ACBB-140D-3D87-3787-6FC348D0ACBF}"/>
              </a:ext>
            </a:extLst>
          </p:cNvPr>
          <p:cNvSpPr>
            <a:spLocks noGrp="1"/>
          </p:cNvSpPr>
          <p:nvPr>
            <p:ph type="title"/>
          </p:nvPr>
        </p:nvSpPr>
        <p:spPr/>
        <p:txBody>
          <a:bodyPr/>
          <a:lstStyle/>
          <a:p>
            <a:r>
              <a:rPr lang="fr-FR" dirty="0"/>
              <a:t>Investissements</a:t>
            </a:r>
          </a:p>
        </p:txBody>
      </p:sp>
      <p:pic>
        <p:nvPicPr>
          <p:cNvPr id="3" name="Image 2" descr="Investissement&#10;Un camion benne Volvo">
            <a:extLst>
              <a:ext uri="{FF2B5EF4-FFF2-40B4-BE49-F238E27FC236}">
                <a16:creationId xmlns:a16="http://schemas.microsoft.com/office/drawing/2014/main" id="{5CF01472-DC8C-50A9-25F1-A85215F44E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014334" y="1805483"/>
            <a:ext cx="4243466" cy="4243466"/>
          </a:xfrm>
          <a:prstGeom prst="rect">
            <a:avLst/>
          </a:prstGeom>
          <a:effectLst>
            <a:outerShdw blurRad="50800" dist="38100" dir="2700000" algn="tl" rotWithShape="0">
              <a:prstClr val="black">
                <a:alpha val="40000"/>
              </a:prstClr>
            </a:outerShdw>
          </a:effectLst>
        </p:spPr>
      </p:pic>
      <p:sp>
        <p:nvSpPr>
          <p:cNvPr id="2" name="ZoneTexte 1">
            <a:extLst>
              <a:ext uri="{FF2B5EF4-FFF2-40B4-BE49-F238E27FC236}">
                <a16:creationId xmlns:a16="http://schemas.microsoft.com/office/drawing/2014/main" id="{2D231550-81C2-C326-D6E1-1EF07FCB9ADA}"/>
              </a:ext>
            </a:extLst>
          </p:cNvPr>
          <p:cNvSpPr txBox="1"/>
          <p:nvPr/>
        </p:nvSpPr>
        <p:spPr>
          <a:xfrm>
            <a:off x="1328508" y="1205318"/>
            <a:ext cx="9534983" cy="369332"/>
          </a:xfrm>
          <a:prstGeom prst="rect">
            <a:avLst/>
          </a:prstGeom>
          <a:noFill/>
        </p:spPr>
        <p:txBody>
          <a:bodyPr wrap="none" rtlCol="0">
            <a:spAutoFit/>
          </a:bodyPr>
          <a:lstStyle/>
          <a:p>
            <a:r>
              <a:rPr lang="fr-BE" b="0" i="0" u="none" strike="noStrike" dirty="0">
                <a:solidFill>
                  <a:srgbClr val="000000"/>
                </a:solidFill>
                <a:effectLst/>
                <a:latin typeface="-webkit-standard"/>
              </a:rPr>
              <a:t>Le Service Entretien a effectué les acquisitions nécessaires pour assurer le maintien de ses missions.</a:t>
            </a:r>
            <a:endParaRPr lang="fr-FR" dirty="0"/>
          </a:p>
        </p:txBody>
      </p:sp>
      <p:graphicFrame>
        <p:nvGraphicFramePr>
          <p:cNvPr id="4" name="Tableau 3">
            <a:extLst>
              <a:ext uri="{FF2B5EF4-FFF2-40B4-BE49-F238E27FC236}">
                <a16:creationId xmlns:a16="http://schemas.microsoft.com/office/drawing/2014/main" id="{2146213B-F45D-578D-AD2B-F8AF58874099}"/>
              </a:ext>
            </a:extLst>
          </p:cNvPr>
          <p:cNvGraphicFramePr>
            <a:graphicFrameLocks noGrp="1"/>
          </p:cNvGraphicFramePr>
          <p:nvPr>
            <p:extLst>
              <p:ext uri="{D42A27DB-BD31-4B8C-83A1-F6EECF244321}">
                <p14:modId xmlns:p14="http://schemas.microsoft.com/office/powerpoint/2010/main" val="903869539"/>
              </p:ext>
            </p:extLst>
          </p:nvPr>
        </p:nvGraphicFramePr>
        <p:xfrm>
          <a:off x="6095999" y="1816033"/>
          <a:ext cx="5367867" cy="4348480"/>
        </p:xfrm>
        <a:graphic>
          <a:graphicData uri="http://schemas.openxmlformats.org/drawingml/2006/table">
            <a:tbl>
              <a:tblPr firstRow="1" bandRow="1">
                <a:tableStyleId>{69CF1AB2-1976-4502-BF36-3FF5EA218861}</a:tableStyleId>
              </a:tblPr>
              <a:tblGrid>
                <a:gridCol w="4116969">
                  <a:extLst>
                    <a:ext uri="{9D8B030D-6E8A-4147-A177-3AD203B41FA5}">
                      <a16:colId xmlns:a16="http://schemas.microsoft.com/office/drawing/2014/main" val="1251090108"/>
                    </a:ext>
                  </a:extLst>
                </a:gridCol>
                <a:gridCol w="1250898">
                  <a:extLst>
                    <a:ext uri="{9D8B030D-6E8A-4147-A177-3AD203B41FA5}">
                      <a16:colId xmlns:a16="http://schemas.microsoft.com/office/drawing/2014/main" val="3585495709"/>
                    </a:ext>
                  </a:extLst>
                </a:gridCol>
              </a:tblGrid>
              <a:tr h="370840">
                <a:tc>
                  <a:txBody>
                    <a:bodyPr/>
                    <a:lstStyle/>
                    <a:p>
                      <a:r>
                        <a:rPr lang="fr-BE" sz="1800" b="0" i="0" u="none" strike="noStrike" kern="1200" dirty="0">
                          <a:solidFill>
                            <a:schemeClr val="dk1"/>
                          </a:solidFill>
                          <a:effectLst/>
                          <a:latin typeface="+mn-lt"/>
                          <a:ea typeface="+mn-ea"/>
                          <a:cs typeface="+mn-cs"/>
                        </a:rPr>
                        <a:t>Grand camion benne VOLVO VDK MOLCY  diesel</a:t>
                      </a:r>
                      <a:endParaRPr lang="fr-FR" dirty="0"/>
                    </a:p>
                  </a:txBody>
                  <a:tcPr anchor="ctr"/>
                </a:tc>
                <a:tc>
                  <a:txBody>
                    <a:bodyPr/>
                    <a:lstStyle/>
                    <a:p>
                      <a:pPr algn="ctr"/>
                      <a:r>
                        <a:rPr lang="fr-FR" b="1" dirty="0"/>
                        <a:t>1</a:t>
                      </a:r>
                    </a:p>
                  </a:txBody>
                  <a:tcPr anchor="ctr"/>
                </a:tc>
                <a:extLst>
                  <a:ext uri="{0D108BD9-81ED-4DB2-BD59-A6C34878D82A}">
                    <a16:rowId xmlns:a16="http://schemas.microsoft.com/office/drawing/2014/main" val="232840361"/>
                  </a:ext>
                </a:extLst>
              </a:tr>
              <a:tr h="370840">
                <a:tc>
                  <a:txBody>
                    <a:bodyPr/>
                    <a:lstStyle/>
                    <a:p>
                      <a:r>
                        <a:rPr lang="fr-BE" sz="1800" b="0" i="0" u="none" strike="noStrike" kern="1200" dirty="0">
                          <a:solidFill>
                            <a:schemeClr val="dk1"/>
                          </a:solidFill>
                          <a:effectLst/>
                          <a:latin typeface="+mn-lt"/>
                          <a:ea typeface="+mn-ea"/>
                          <a:cs typeface="+mn-cs"/>
                        </a:rPr>
                        <a:t>Kangoo MPV électrique (leasing)</a:t>
                      </a:r>
                      <a:endParaRPr lang="fr-FR" dirty="0"/>
                    </a:p>
                  </a:txBody>
                  <a:tcPr anchor="ctr"/>
                </a:tc>
                <a:tc>
                  <a:txBody>
                    <a:bodyPr/>
                    <a:lstStyle/>
                    <a:p>
                      <a:pPr algn="ctr"/>
                      <a:r>
                        <a:rPr lang="fr-FR" b="1" dirty="0"/>
                        <a:t>1</a:t>
                      </a:r>
                    </a:p>
                  </a:txBody>
                  <a:tcPr anchor="ctr"/>
                </a:tc>
                <a:extLst>
                  <a:ext uri="{0D108BD9-81ED-4DB2-BD59-A6C34878D82A}">
                    <a16:rowId xmlns:a16="http://schemas.microsoft.com/office/drawing/2014/main" val="2763826141"/>
                  </a:ext>
                </a:extLst>
              </a:tr>
              <a:tr h="370840">
                <a:tc>
                  <a:txBody>
                    <a:bodyPr/>
                    <a:lstStyle/>
                    <a:p>
                      <a:r>
                        <a:rPr lang="fr-BE" sz="1800" b="0" i="0" u="none" strike="noStrike" kern="1200" dirty="0">
                          <a:solidFill>
                            <a:schemeClr val="dk1"/>
                          </a:solidFill>
                          <a:effectLst/>
                          <a:latin typeface="+mn-lt"/>
                          <a:ea typeface="+mn-ea"/>
                          <a:cs typeface="+mn-cs"/>
                        </a:rPr>
                        <a:t>Pick-up MAXUS (benne) électrique</a:t>
                      </a:r>
                      <a:endParaRPr lang="fr-FR" dirty="0"/>
                    </a:p>
                  </a:txBody>
                  <a:tcPr anchor="ctr"/>
                </a:tc>
                <a:tc>
                  <a:txBody>
                    <a:bodyPr/>
                    <a:lstStyle/>
                    <a:p>
                      <a:pPr algn="ctr"/>
                      <a:r>
                        <a:rPr lang="fr-FR" b="1" dirty="0"/>
                        <a:t>2</a:t>
                      </a:r>
                    </a:p>
                  </a:txBody>
                  <a:tcPr anchor="ctr"/>
                </a:tc>
                <a:extLst>
                  <a:ext uri="{0D108BD9-81ED-4DB2-BD59-A6C34878D82A}">
                    <a16:rowId xmlns:a16="http://schemas.microsoft.com/office/drawing/2014/main" val="790149318"/>
                  </a:ext>
                </a:extLst>
              </a:tr>
              <a:tr h="370840">
                <a:tc>
                  <a:txBody>
                    <a:bodyPr/>
                    <a:lstStyle/>
                    <a:p>
                      <a:r>
                        <a:rPr lang="fr-BE" sz="1800" b="0" i="0" u="none" strike="noStrike" kern="1200" dirty="0">
                          <a:solidFill>
                            <a:schemeClr val="dk1"/>
                          </a:solidFill>
                          <a:effectLst/>
                          <a:latin typeface="+mn-lt"/>
                          <a:ea typeface="+mn-ea"/>
                          <a:cs typeface="+mn-cs"/>
                        </a:rPr>
                        <a:t>Camion porte-container diesel</a:t>
                      </a:r>
                      <a:endParaRPr lang="fr-FR" dirty="0"/>
                    </a:p>
                  </a:txBody>
                  <a:tcPr anchor="ctr"/>
                </a:tc>
                <a:tc>
                  <a:txBody>
                    <a:bodyPr/>
                    <a:lstStyle/>
                    <a:p>
                      <a:pPr algn="ctr"/>
                      <a:r>
                        <a:rPr lang="fr-FR" b="1" dirty="0"/>
                        <a:t>1</a:t>
                      </a:r>
                    </a:p>
                  </a:txBody>
                  <a:tcPr anchor="ctr"/>
                </a:tc>
                <a:extLst>
                  <a:ext uri="{0D108BD9-81ED-4DB2-BD59-A6C34878D82A}">
                    <a16:rowId xmlns:a16="http://schemas.microsoft.com/office/drawing/2014/main" val="2987366111"/>
                  </a:ext>
                </a:extLst>
              </a:tr>
              <a:tr h="370840">
                <a:tc>
                  <a:txBody>
                    <a:bodyPr/>
                    <a:lstStyle/>
                    <a:p>
                      <a:r>
                        <a:rPr lang="fr-BE" sz="1800" b="0" i="0" u="none" strike="noStrike" kern="1200" dirty="0">
                          <a:solidFill>
                            <a:schemeClr val="dk1"/>
                          </a:solidFill>
                          <a:effectLst/>
                          <a:latin typeface="+mn-lt"/>
                          <a:ea typeface="+mn-ea"/>
                          <a:cs typeface="+mn-cs"/>
                        </a:rPr>
                        <a:t>Petit pick-up ETESIA électrique</a:t>
                      </a:r>
                      <a:endParaRPr lang="fr-FR" dirty="0"/>
                    </a:p>
                  </a:txBody>
                  <a:tcPr anchor="ctr"/>
                </a:tc>
                <a:tc>
                  <a:txBody>
                    <a:bodyPr/>
                    <a:lstStyle/>
                    <a:p>
                      <a:pPr algn="ctr"/>
                      <a:r>
                        <a:rPr lang="fr-FR" b="1" dirty="0"/>
                        <a:t>2</a:t>
                      </a:r>
                    </a:p>
                  </a:txBody>
                  <a:tcPr anchor="ctr"/>
                </a:tc>
                <a:extLst>
                  <a:ext uri="{0D108BD9-81ED-4DB2-BD59-A6C34878D82A}">
                    <a16:rowId xmlns:a16="http://schemas.microsoft.com/office/drawing/2014/main" val="1761413084"/>
                  </a:ext>
                </a:extLst>
              </a:tr>
              <a:tr h="370840">
                <a:tc>
                  <a:txBody>
                    <a:bodyPr/>
                    <a:lstStyle/>
                    <a:p>
                      <a:r>
                        <a:rPr lang="fr-FR" dirty="0" err="1"/>
                        <a:t>Glutton</a:t>
                      </a:r>
                      <a:r>
                        <a:rPr lang="fr-FR" dirty="0"/>
                        <a:t> (février 2023)</a:t>
                      </a:r>
                    </a:p>
                  </a:txBody>
                  <a:tcPr anchor="ctr"/>
                </a:tc>
                <a:tc>
                  <a:txBody>
                    <a:bodyPr/>
                    <a:lstStyle/>
                    <a:p>
                      <a:pPr algn="ctr"/>
                      <a:r>
                        <a:rPr lang="fr-FR" b="1" dirty="0"/>
                        <a:t>12</a:t>
                      </a:r>
                    </a:p>
                  </a:txBody>
                  <a:tcPr anchor="ctr"/>
                </a:tc>
                <a:extLst>
                  <a:ext uri="{0D108BD9-81ED-4DB2-BD59-A6C34878D82A}">
                    <a16:rowId xmlns:a16="http://schemas.microsoft.com/office/drawing/2014/main" val="2646051699"/>
                  </a:ext>
                </a:extLst>
              </a:tr>
              <a:tr h="370840">
                <a:tc>
                  <a:txBody>
                    <a:bodyPr/>
                    <a:lstStyle/>
                    <a:p>
                      <a:r>
                        <a:rPr lang="fr-FR" dirty="0"/>
                        <a:t>Petite balayeuse électrique </a:t>
                      </a:r>
                      <a:r>
                        <a:rPr lang="fr-BE" sz="1800" b="0" i="0" u="none" strike="noStrike" kern="1200" dirty="0">
                          <a:solidFill>
                            <a:schemeClr val="dk1"/>
                          </a:solidFill>
                          <a:effectLst/>
                          <a:latin typeface="+mn-lt"/>
                          <a:ea typeface="+mn-ea"/>
                          <a:cs typeface="+mn-cs"/>
                        </a:rPr>
                        <a:t>TSM </a:t>
                      </a:r>
                      <a:r>
                        <a:rPr lang="fr-BE" sz="1800" b="0" i="0" u="none" strike="noStrike" kern="1200" dirty="0" err="1">
                          <a:solidFill>
                            <a:schemeClr val="dk1"/>
                          </a:solidFill>
                          <a:effectLst/>
                          <a:latin typeface="+mn-lt"/>
                          <a:ea typeface="+mn-ea"/>
                          <a:cs typeface="+mn-cs"/>
                        </a:rPr>
                        <a:t>Itala</a:t>
                      </a:r>
                      <a:endParaRPr lang="fr-FR" dirty="0"/>
                    </a:p>
                  </a:txBody>
                  <a:tcPr anchor="ctr"/>
                </a:tc>
                <a:tc>
                  <a:txBody>
                    <a:bodyPr/>
                    <a:lstStyle/>
                    <a:p>
                      <a:pPr algn="ctr"/>
                      <a:r>
                        <a:rPr lang="fr-FR" b="1" dirty="0"/>
                        <a:t>1</a:t>
                      </a:r>
                    </a:p>
                  </a:txBody>
                  <a:tcPr anchor="ctr"/>
                </a:tc>
                <a:extLst>
                  <a:ext uri="{0D108BD9-81ED-4DB2-BD59-A6C34878D82A}">
                    <a16:rowId xmlns:a16="http://schemas.microsoft.com/office/drawing/2014/main" val="850395675"/>
                  </a:ext>
                </a:extLst>
              </a:tr>
              <a:tr h="370840">
                <a:tc gridSpan="2">
                  <a:txBody>
                    <a:bodyPr/>
                    <a:lstStyle/>
                    <a:p>
                      <a:pPr algn="ctr"/>
                      <a:r>
                        <a:rPr lang="fr-FR" dirty="0"/>
                        <a:t>En attente de livraison</a:t>
                      </a:r>
                    </a:p>
                  </a:txBody>
                  <a:tcPr anchor="ctr"/>
                </a:tc>
                <a:tc hMerge="1">
                  <a:txBody>
                    <a:bodyPr/>
                    <a:lstStyle/>
                    <a:p>
                      <a:endParaRPr lang="fr-FR" dirty="0"/>
                    </a:p>
                  </a:txBody>
                  <a:tcPr/>
                </a:tc>
                <a:extLst>
                  <a:ext uri="{0D108BD9-81ED-4DB2-BD59-A6C34878D82A}">
                    <a16:rowId xmlns:a16="http://schemas.microsoft.com/office/drawing/2014/main" val="41420451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b="0" i="0" u="none" strike="noStrike" kern="1200" dirty="0">
                          <a:solidFill>
                            <a:schemeClr val="dk1"/>
                          </a:solidFill>
                          <a:effectLst/>
                          <a:latin typeface="+mn-lt"/>
                          <a:ea typeface="+mn-ea"/>
                          <a:cs typeface="+mn-cs"/>
                        </a:rPr>
                        <a:t>Pick-up MAXUS (benne) électrique</a:t>
                      </a:r>
                      <a:endParaRPr lang="fr-FR" dirty="0"/>
                    </a:p>
                  </a:txBody>
                  <a:tcPr anchor="ctr"/>
                </a:tc>
                <a:tc>
                  <a:txBody>
                    <a:bodyPr/>
                    <a:lstStyle/>
                    <a:p>
                      <a:pPr marL="0" algn="ctr" defTabSz="914400" rtl="0" eaLnBrk="1" latinLnBrk="0" hangingPunct="1"/>
                      <a:r>
                        <a:rPr lang="fr-FR" sz="1800" b="1" kern="1200" dirty="0">
                          <a:solidFill>
                            <a:schemeClr val="dk1"/>
                          </a:solidFill>
                          <a:latin typeface="+mn-lt"/>
                          <a:ea typeface="+mn-ea"/>
                          <a:cs typeface="+mn-cs"/>
                        </a:rPr>
                        <a:t>5</a:t>
                      </a:r>
                    </a:p>
                  </a:txBody>
                  <a:tcPr anchor="ctr"/>
                </a:tc>
                <a:extLst>
                  <a:ext uri="{0D108BD9-81ED-4DB2-BD59-A6C34878D82A}">
                    <a16:rowId xmlns:a16="http://schemas.microsoft.com/office/drawing/2014/main" val="400687418"/>
                  </a:ext>
                </a:extLst>
              </a:tr>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En cours de désignation</a:t>
                      </a:r>
                    </a:p>
                  </a:txBody>
                  <a:tcPr anchor="ctr"/>
                </a:tc>
                <a:tc hMerge="1">
                  <a:txBody>
                    <a:bodyPr/>
                    <a:lstStyle/>
                    <a:p>
                      <a:pPr marL="0" algn="ctr" defTabSz="914400" rtl="0" eaLnBrk="1" latinLnBrk="0" hangingPunct="1"/>
                      <a:endParaRPr lang="fr-FR" sz="1800" b="1" kern="1200" dirty="0">
                        <a:solidFill>
                          <a:schemeClr val="dk1"/>
                        </a:solidFill>
                        <a:latin typeface="+mn-lt"/>
                        <a:ea typeface="+mn-ea"/>
                        <a:cs typeface="+mn-cs"/>
                      </a:endParaRPr>
                    </a:p>
                  </a:txBody>
                  <a:tcPr anchor="ctr"/>
                </a:tc>
                <a:extLst>
                  <a:ext uri="{0D108BD9-81ED-4DB2-BD59-A6C34878D82A}">
                    <a16:rowId xmlns:a16="http://schemas.microsoft.com/office/drawing/2014/main" val="7360931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b="0" i="0" u="none" strike="noStrike" kern="1200" dirty="0">
                          <a:solidFill>
                            <a:schemeClr val="dk1"/>
                          </a:solidFill>
                          <a:effectLst/>
                          <a:latin typeface="+mn-lt"/>
                          <a:ea typeface="+mn-ea"/>
                          <a:cs typeface="+mn-cs"/>
                        </a:rPr>
                        <a:t>Balayeuse Comac 6m</a:t>
                      </a:r>
                      <a:r>
                        <a:rPr lang="fr-BE" sz="1800" b="0" i="0" u="none" strike="noStrike" kern="1200" baseline="30000" dirty="0">
                          <a:solidFill>
                            <a:schemeClr val="dk1"/>
                          </a:solidFill>
                          <a:effectLst/>
                          <a:latin typeface="+mn-lt"/>
                          <a:ea typeface="+mn-ea"/>
                          <a:cs typeface="+mn-cs"/>
                        </a:rPr>
                        <a:t>3</a:t>
                      </a:r>
                      <a:endParaRPr lang="fr-FR" baseline="30000" dirty="0"/>
                    </a:p>
                  </a:txBody>
                  <a:tcPr anchor="ctr"/>
                </a:tc>
                <a:tc>
                  <a:txBody>
                    <a:bodyPr/>
                    <a:lstStyle/>
                    <a:p>
                      <a:pPr marL="0" algn="ctr" defTabSz="914400" rtl="0" eaLnBrk="1" latinLnBrk="0" hangingPunct="1"/>
                      <a:r>
                        <a:rPr lang="fr-FR" sz="1800" b="1" kern="1200" dirty="0">
                          <a:solidFill>
                            <a:schemeClr val="dk1"/>
                          </a:solidFill>
                          <a:latin typeface="+mn-lt"/>
                          <a:ea typeface="+mn-ea"/>
                          <a:cs typeface="+mn-cs"/>
                        </a:rPr>
                        <a:t>1</a:t>
                      </a:r>
                    </a:p>
                  </a:txBody>
                  <a:tcPr anchor="ctr"/>
                </a:tc>
                <a:extLst>
                  <a:ext uri="{0D108BD9-81ED-4DB2-BD59-A6C34878D82A}">
                    <a16:rowId xmlns:a16="http://schemas.microsoft.com/office/drawing/2014/main" val="1795117886"/>
                  </a:ext>
                </a:extLst>
              </a:tr>
            </a:tbl>
          </a:graphicData>
        </a:graphic>
      </p:graphicFrame>
    </p:spTree>
    <p:extLst>
      <p:ext uri="{BB962C8B-B14F-4D97-AF65-F5344CB8AC3E}">
        <p14:creationId xmlns:p14="http://schemas.microsoft.com/office/powerpoint/2010/main" val="3750062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ZoneTexte 27">
            <a:extLst>
              <a:ext uri="{FF2B5EF4-FFF2-40B4-BE49-F238E27FC236}">
                <a16:creationId xmlns:a16="http://schemas.microsoft.com/office/drawing/2014/main" id="{ACEF0C38-A8D3-CB5B-D078-938287FD961B}"/>
              </a:ext>
            </a:extLst>
          </p:cNvPr>
          <p:cNvSpPr txBox="1"/>
          <p:nvPr/>
        </p:nvSpPr>
        <p:spPr>
          <a:xfrm>
            <a:off x="2209908" y="1720840"/>
            <a:ext cx="7772184" cy="3970318"/>
          </a:xfrm>
          <a:prstGeom prst="rect">
            <a:avLst/>
          </a:prstGeom>
          <a:noFill/>
        </p:spPr>
        <p:txBody>
          <a:bodyPr wrap="square" rtlCol="0">
            <a:spAutoFit/>
          </a:bodyPr>
          <a:lstStyle/>
          <a:p>
            <a:pPr marL="514350" indent="-514350">
              <a:buFont typeface="+mj-lt"/>
              <a:buAutoNum type="arabicPeriod"/>
            </a:pPr>
            <a:r>
              <a:rPr lang="fr-FR" sz="3600" dirty="0"/>
              <a:t>Composition du personnel</a:t>
            </a:r>
          </a:p>
          <a:p>
            <a:pPr marL="514350" indent="-514350">
              <a:buFont typeface="+mj-lt"/>
              <a:buAutoNum type="arabicPeriod"/>
            </a:pPr>
            <a:r>
              <a:rPr lang="fr-FR" sz="3600" dirty="0"/>
              <a:t>Cellule Médiation &amp; Verbalisation</a:t>
            </a:r>
          </a:p>
          <a:p>
            <a:pPr marL="514350" indent="-514350">
              <a:buFont typeface="+mj-lt"/>
              <a:buAutoNum type="arabicPeriod"/>
            </a:pPr>
            <a:r>
              <a:rPr lang="fr-FR" sz="3600" dirty="0"/>
              <a:t>Résultats sur le terrain</a:t>
            </a:r>
          </a:p>
          <a:p>
            <a:pPr marL="514350" indent="-514350">
              <a:buFont typeface="+mj-lt"/>
              <a:buAutoNum type="arabicPeriod"/>
            </a:pPr>
            <a:r>
              <a:rPr lang="fr-FR" sz="3600" dirty="0"/>
              <a:t>Mini-</a:t>
            </a:r>
            <a:r>
              <a:rPr lang="fr-FR" sz="3600" dirty="0" err="1"/>
              <a:t>Recyparks</a:t>
            </a:r>
            <a:endParaRPr lang="fr-FR" sz="3600" dirty="0"/>
          </a:p>
          <a:p>
            <a:pPr marL="514350" indent="-514350">
              <a:buFont typeface="+mj-lt"/>
              <a:buAutoNum type="arabicPeriod"/>
            </a:pPr>
            <a:r>
              <a:rPr lang="fr-FR" sz="3600" dirty="0"/>
              <a:t>Investissements</a:t>
            </a:r>
          </a:p>
          <a:p>
            <a:pPr marL="514350" indent="-514350">
              <a:buFont typeface="+mj-lt"/>
              <a:buAutoNum type="arabicPeriod"/>
            </a:pPr>
            <a:r>
              <a:rPr lang="fr-FR" sz="3600" dirty="0">
                <a:solidFill>
                  <a:srgbClr val="FF0000"/>
                </a:solidFill>
              </a:rPr>
              <a:t>Divers</a:t>
            </a:r>
          </a:p>
          <a:p>
            <a:pPr marL="514350" indent="-514350">
              <a:buFont typeface="+mj-lt"/>
              <a:buAutoNum type="arabicPeriod"/>
            </a:pPr>
            <a:r>
              <a:rPr lang="fr-BE" sz="3600" b="0" i="0" u="none" strike="noStrike" dirty="0">
                <a:solidFill>
                  <a:srgbClr val="000000"/>
                </a:solidFill>
                <a:effectLst/>
                <a:latin typeface="-webkit-standard"/>
              </a:rPr>
              <a:t>Actions en images</a:t>
            </a:r>
            <a:endParaRPr lang="fr-FR" sz="3600" dirty="0"/>
          </a:p>
        </p:txBody>
      </p:sp>
      <p:sp>
        <p:nvSpPr>
          <p:cNvPr id="4" name="Titre 26">
            <a:extLst>
              <a:ext uri="{FF2B5EF4-FFF2-40B4-BE49-F238E27FC236}">
                <a16:creationId xmlns:a16="http://schemas.microsoft.com/office/drawing/2014/main" id="{ED4CBB0A-067F-F66A-9C1B-DA37A4228C23}"/>
              </a:ext>
            </a:extLst>
          </p:cNvPr>
          <p:cNvSpPr>
            <a:spLocks noGrp="1"/>
          </p:cNvSpPr>
          <p:nvPr>
            <p:ph type="title"/>
          </p:nvPr>
        </p:nvSpPr>
        <p:spPr>
          <a:xfrm>
            <a:off x="0" y="18255"/>
            <a:ext cx="10515600" cy="1325563"/>
          </a:xfrm>
        </p:spPr>
        <p:txBody>
          <a:bodyPr/>
          <a:lstStyle/>
          <a:p>
            <a:r>
              <a:rPr lang="fr-FR" dirty="0"/>
              <a:t>Table des matières</a:t>
            </a:r>
          </a:p>
        </p:txBody>
      </p:sp>
    </p:spTree>
    <p:extLst>
      <p:ext uri="{BB962C8B-B14F-4D97-AF65-F5344CB8AC3E}">
        <p14:creationId xmlns:p14="http://schemas.microsoft.com/office/powerpoint/2010/main" val="3020730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4109326-4EC2-B2E4-7B8B-F2FCE0EA7821}"/>
              </a:ext>
            </a:extLst>
          </p:cNvPr>
          <p:cNvSpPr txBox="1"/>
          <p:nvPr/>
        </p:nvSpPr>
        <p:spPr>
          <a:xfrm>
            <a:off x="849078" y="1132649"/>
            <a:ext cx="9844047" cy="646331"/>
          </a:xfrm>
          <a:prstGeom prst="rect">
            <a:avLst/>
          </a:prstGeom>
          <a:noFill/>
        </p:spPr>
        <p:txBody>
          <a:bodyPr wrap="square" rtlCol="0">
            <a:spAutoFit/>
          </a:bodyPr>
          <a:lstStyle/>
          <a:p>
            <a:r>
              <a:rPr lang="fr-FR" b="1" dirty="0"/>
              <a:t>BALAYAGE</a:t>
            </a:r>
          </a:p>
          <a:p>
            <a:pPr lvl="1"/>
            <a:r>
              <a:rPr lang="fr-FR" dirty="0"/>
              <a:t>Le balayage à </a:t>
            </a:r>
            <a:r>
              <a:rPr lang="fr-FR" dirty="0" err="1"/>
              <a:t>Cureghem</a:t>
            </a:r>
            <a:r>
              <a:rPr lang="fr-FR" dirty="0"/>
              <a:t> se fait en groupe pour pallier l’insécurité ressentie par les balayeurs</a:t>
            </a:r>
          </a:p>
        </p:txBody>
      </p:sp>
      <p:sp>
        <p:nvSpPr>
          <p:cNvPr id="12" name="Titre 11">
            <a:extLst>
              <a:ext uri="{FF2B5EF4-FFF2-40B4-BE49-F238E27FC236}">
                <a16:creationId xmlns:a16="http://schemas.microsoft.com/office/drawing/2014/main" id="{6A460C2E-FE0A-2E5A-1C02-DE698D1E89E1}"/>
              </a:ext>
            </a:extLst>
          </p:cNvPr>
          <p:cNvSpPr>
            <a:spLocks noGrp="1"/>
          </p:cNvSpPr>
          <p:nvPr>
            <p:ph type="title"/>
          </p:nvPr>
        </p:nvSpPr>
        <p:spPr/>
        <p:txBody>
          <a:bodyPr/>
          <a:lstStyle/>
          <a:p>
            <a:r>
              <a:rPr lang="fr-FR" sz="4400" dirty="0"/>
              <a:t>Divers (1)</a:t>
            </a:r>
            <a:endParaRPr lang="fr-FR" dirty="0"/>
          </a:p>
        </p:txBody>
      </p:sp>
      <p:sp>
        <p:nvSpPr>
          <p:cNvPr id="2" name="ZoneTexte 1">
            <a:extLst>
              <a:ext uri="{FF2B5EF4-FFF2-40B4-BE49-F238E27FC236}">
                <a16:creationId xmlns:a16="http://schemas.microsoft.com/office/drawing/2014/main" id="{1F1A367F-34D2-5207-8030-450D69ED08FC}"/>
              </a:ext>
            </a:extLst>
          </p:cNvPr>
          <p:cNvSpPr txBox="1"/>
          <p:nvPr/>
        </p:nvSpPr>
        <p:spPr>
          <a:xfrm>
            <a:off x="849078" y="2791174"/>
            <a:ext cx="9844047" cy="1477328"/>
          </a:xfrm>
          <a:prstGeom prst="rect">
            <a:avLst/>
          </a:prstGeom>
          <a:noFill/>
        </p:spPr>
        <p:txBody>
          <a:bodyPr wrap="square" rtlCol="0">
            <a:spAutoFit/>
          </a:bodyPr>
          <a:lstStyle/>
          <a:p>
            <a:r>
              <a:rPr lang="fr-FR" b="1" dirty="0"/>
              <a:t>CORBEILLES</a:t>
            </a:r>
          </a:p>
          <a:p>
            <a:pPr lvl="1"/>
            <a:r>
              <a:rPr lang="fr-FR" dirty="0"/>
              <a:t>La collaboration avec les Travaux Publics a été renforcée pour un suivi plus précis des corbeilles.</a:t>
            </a:r>
          </a:p>
          <a:p>
            <a:pPr lvl="1"/>
            <a:r>
              <a:rPr lang="fr-FR" dirty="0"/>
              <a:t>Toute intervention (réparation, remplacement, suppression, ajout) sur une corbeille occasionne l’évaluation de celle-ci.</a:t>
            </a:r>
          </a:p>
        </p:txBody>
      </p:sp>
      <p:sp>
        <p:nvSpPr>
          <p:cNvPr id="5" name="ZoneTexte 4">
            <a:extLst>
              <a:ext uri="{FF2B5EF4-FFF2-40B4-BE49-F238E27FC236}">
                <a16:creationId xmlns:a16="http://schemas.microsoft.com/office/drawing/2014/main" id="{2759270A-FADB-CF81-2FA8-4F943C19519A}"/>
              </a:ext>
            </a:extLst>
          </p:cNvPr>
          <p:cNvSpPr txBox="1"/>
          <p:nvPr/>
        </p:nvSpPr>
        <p:spPr>
          <a:xfrm>
            <a:off x="849078" y="4312934"/>
            <a:ext cx="9844047" cy="923330"/>
          </a:xfrm>
          <a:prstGeom prst="rect">
            <a:avLst/>
          </a:prstGeom>
          <a:noFill/>
        </p:spPr>
        <p:txBody>
          <a:bodyPr wrap="square" rtlCol="0">
            <a:spAutoFit/>
          </a:bodyPr>
          <a:lstStyle/>
          <a:p>
            <a:r>
              <a:rPr lang="fr-FR" b="1" dirty="0"/>
              <a:t>BULLES À VERRE, BULLES À VÊTEMENTS, BULLES À HUILE (OLIOBOXES)</a:t>
            </a:r>
          </a:p>
          <a:p>
            <a:pPr lvl="1"/>
            <a:r>
              <a:rPr lang="fr-FR" dirty="0"/>
              <a:t>Ces lieux d’apport sur les voiries communales sont assainis par les équipes collecte afin de minimiser le temps de présence des dépôts clandestins</a:t>
            </a:r>
          </a:p>
        </p:txBody>
      </p:sp>
      <p:sp>
        <p:nvSpPr>
          <p:cNvPr id="6" name="ZoneTexte 5">
            <a:extLst>
              <a:ext uri="{FF2B5EF4-FFF2-40B4-BE49-F238E27FC236}">
                <a16:creationId xmlns:a16="http://schemas.microsoft.com/office/drawing/2014/main" id="{459A5DA7-12A5-4894-6AEC-59D85ED80DC2}"/>
              </a:ext>
            </a:extLst>
          </p:cNvPr>
          <p:cNvSpPr txBox="1"/>
          <p:nvPr/>
        </p:nvSpPr>
        <p:spPr>
          <a:xfrm>
            <a:off x="849078" y="5280695"/>
            <a:ext cx="9844047" cy="646331"/>
          </a:xfrm>
          <a:prstGeom prst="rect">
            <a:avLst/>
          </a:prstGeom>
          <a:noFill/>
        </p:spPr>
        <p:txBody>
          <a:bodyPr wrap="square" rtlCol="0">
            <a:spAutoFit/>
          </a:bodyPr>
          <a:lstStyle/>
          <a:p>
            <a:r>
              <a:rPr lang="fr-FR" b="1" dirty="0"/>
              <a:t>AVALOIRS</a:t>
            </a:r>
          </a:p>
          <a:p>
            <a:pPr lvl="1"/>
            <a:r>
              <a:rPr lang="fr-FR" dirty="0"/>
              <a:t>Un cadastre précis et complet des avaloirs est en cours de réalisation (± 10.000 avaloirs)</a:t>
            </a:r>
          </a:p>
        </p:txBody>
      </p:sp>
      <p:sp>
        <p:nvSpPr>
          <p:cNvPr id="8" name="ZoneTexte 7">
            <a:extLst>
              <a:ext uri="{FF2B5EF4-FFF2-40B4-BE49-F238E27FC236}">
                <a16:creationId xmlns:a16="http://schemas.microsoft.com/office/drawing/2014/main" id="{160DB4F0-EDAF-9B3F-11E8-5E2DB854D857}"/>
              </a:ext>
            </a:extLst>
          </p:cNvPr>
          <p:cNvSpPr txBox="1"/>
          <p:nvPr/>
        </p:nvSpPr>
        <p:spPr>
          <a:xfrm>
            <a:off x="849078" y="1823412"/>
            <a:ext cx="9999736" cy="923330"/>
          </a:xfrm>
          <a:prstGeom prst="rect">
            <a:avLst/>
          </a:prstGeom>
          <a:noFill/>
        </p:spPr>
        <p:txBody>
          <a:bodyPr wrap="square" rtlCol="0">
            <a:spAutoFit/>
          </a:bodyPr>
          <a:lstStyle/>
          <a:p>
            <a:r>
              <a:rPr lang="fr-FR" b="1" dirty="0"/>
              <a:t>ASSERMENTATIONS</a:t>
            </a:r>
          </a:p>
          <a:p>
            <a:pPr lvl="1"/>
            <a:r>
              <a:rPr lang="fr-FR" dirty="0"/>
              <a:t>50 agents (balayeurs, chauffeurs, convoyeurs, ...) ont été assermentés afin de sanctionner plus efficacement les incivilités</a:t>
            </a:r>
          </a:p>
        </p:txBody>
      </p:sp>
    </p:spTree>
    <p:extLst>
      <p:ext uri="{BB962C8B-B14F-4D97-AF65-F5344CB8AC3E}">
        <p14:creationId xmlns:p14="http://schemas.microsoft.com/office/powerpoint/2010/main" val="3038016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6A460C2E-FE0A-2E5A-1C02-DE698D1E89E1}"/>
              </a:ext>
            </a:extLst>
          </p:cNvPr>
          <p:cNvSpPr>
            <a:spLocks noGrp="1"/>
          </p:cNvSpPr>
          <p:nvPr>
            <p:ph type="title"/>
          </p:nvPr>
        </p:nvSpPr>
        <p:spPr/>
        <p:txBody>
          <a:bodyPr/>
          <a:lstStyle/>
          <a:p>
            <a:r>
              <a:rPr lang="fr-FR" sz="4400" dirty="0"/>
              <a:t>Divers (2)</a:t>
            </a:r>
            <a:endParaRPr lang="fr-FR" dirty="0"/>
          </a:p>
        </p:txBody>
      </p:sp>
      <p:sp>
        <p:nvSpPr>
          <p:cNvPr id="9" name="ZoneTexte 8">
            <a:extLst>
              <a:ext uri="{FF2B5EF4-FFF2-40B4-BE49-F238E27FC236}">
                <a16:creationId xmlns:a16="http://schemas.microsoft.com/office/drawing/2014/main" id="{E3248254-0194-03ED-5924-95865B17BF7E}"/>
              </a:ext>
            </a:extLst>
          </p:cNvPr>
          <p:cNvSpPr txBox="1"/>
          <p:nvPr/>
        </p:nvSpPr>
        <p:spPr>
          <a:xfrm>
            <a:off x="849080" y="1132649"/>
            <a:ext cx="9844047" cy="5078313"/>
          </a:xfrm>
          <a:prstGeom prst="rect">
            <a:avLst/>
          </a:prstGeom>
          <a:noFill/>
        </p:spPr>
        <p:txBody>
          <a:bodyPr wrap="square" rtlCol="0">
            <a:spAutoFit/>
          </a:bodyPr>
          <a:lstStyle/>
          <a:p>
            <a:r>
              <a:rPr lang="fr-FR" b="1" dirty="0"/>
              <a:t>RUES NETTES</a:t>
            </a:r>
          </a:p>
          <a:p>
            <a:pPr lvl="1"/>
            <a:r>
              <a:rPr lang="fr-FR" dirty="0"/>
              <a:t>«Les Rues Nettes» est une action propreté qui consiste à nettoyer en profondeur les rues, une par une, suivant un calendrier, impliquant tous les métiers du service :</a:t>
            </a:r>
          </a:p>
          <a:p>
            <a:pPr marL="1200150" lvl="2" indent="-285750">
              <a:buFont typeface="Arial" panose="020B0604020202020204" pitchFamily="34" charset="0"/>
              <a:buChar char="•"/>
            </a:pPr>
            <a:r>
              <a:rPr lang="fr-FR" dirty="0"/>
              <a:t>3 jardiniers,</a:t>
            </a:r>
          </a:p>
          <a:p>
            <a:pPr marL="1200150" lvl="2" indent="-285750">
              <a:buFont typeface="Arial" panose="020B0604020202020204" pitchFamily="34" charset="0"/>
              <a:buChar char="•"/>
            </a:pPr>
            <a:r>
              <a:rPr lang="fr-FR" dirty="0"/>
              <a:t>3 balayeurs,</a:t>
            </a:r>
          </a:p>
          <a:p>
            <a:pPr marL="1200150" lvl="2" indent="-285750">
              <a:buFont typeface="Arial" panose="020B0604020202020204" pitchFamily="34" charset="0"/>
              <a:buChar char="•"/>
            </a:pPr>
            <a:r>
              <a:rPr lang="fr-FR" dirty="0"/>
              <a:t>2 chauffeurs,</a:t>
            </a:r>
          </a:p>
          <a:p>
            <a:pPr marL="1200150" lvl="2" indent="-285750">
              <a:buFont typeface="Arial" panose="020B0604020202020204" pitchFamily="34" charset="0"/>
              <a:buChar char="•"/>
            </a:pPr>
            <a:r>
              <a:rPr lang="fr-FR" dirty="0"/>
              <a:t>2</a:t>
            </a:r>
            <a:r>
              <a:rPr lang="fr-FR"/>
              <a:t> </a:t>
            </a:r>
            <a:r>
              <a:rPr lang="fr-FR" dirty="0"/>
              <a:t>convoyeurs,</a:t>
            </a:r>
          </a:p>
          <a:p>
            <a:pPr marL="1200150" lvl="2" indent="-285750">
              <a:buFont typeface="Arial" panose="020B0604020202020204" pitchFamily="34" charset="0"/>
              <a:buChar char="•"/>
            </a:pPr>
            <a:r>
              <a:rPr lang="fr-FR" dirty="0"/>
              <a:t>1 chef d’équipe</a:t>
            </a:r>
          </a:p>
          <a:p>
            <a:pPr lvl="1"/>
            <a:endParaRPr lang="fr-FR" dirty="0"/>
          </a:p>
          <a:p>
            <a:pPr lvl="1"/>
            <a:r>
              <a:rPr lang="fr-FR" dirty="0"/>
              <a:t>Tous les aspects de la propreté y sont traités :</a:t>
            </a:r>
          </a:p>
          <a:p>
            <a:pPr marL="1085850" lvl="2" indent="-171450">
              <a:buFont typeface="Arial" panose="020B0604020202020204" pitchFamily="34" charset="0"/>
              <a:buChar char="•"/>
            </a:pPr>
            <a:r>
              <a:rPr lang="fr-FR" dirty="0"/>
              <a:t>Filet d’eau</a:t>
            </a:r>
          </a:p>
          <a:p>
            <a:pPr marL="1085850" lvl="2" indent="-171450">
              <a:buFont typeface="Arial" panose="020B0604020202020204" pitchFamily="34" charset="0"/>
              <a:buChar char="•"/>
            </a:pPr>
            <a:r>
              <a:rPr lang="fr-FR" dirty="0"/>
              <a:t>Mauvaises herbes</a:t>
            </a:r>
          </a:p>
          <a:p>
            <a:pPr marL="1085850" lvl="2" indent="-171450">
              <a:buFont typeface="Arial" panose="020B0604020202020204" pitchFamily="34" charset="0"/>
              <a:buChar char="•"/>
            </a:pPr>
            <a:r>
              <a:rPr lang="fr-FR" dirty="0"/>
              <a:t>Avaloirs</a:t>
            </a:r>
          </a:p>
          <a:p>
            <a:pPr marL="1085850" lvl="2" indent="-171450">
              <a:buFont typeface="Arial" panose="020B0604020202020204" pitchFamily="34" charset="0"/>
              <a:buChar char="•"/>
            </a:pPr>
            <a:r>
              <a:rPr lang="fr-FR" dirty="0"/>
              <a:t>Miroirs d’arbres</a:t>
            </a:r>
          </a:p>
          <a:p>
            <a:pPr marL="1085850" lvl="2" indent="-171450">
              <a:buFont typeface="Arial" panose="020B0604020202020204" pitchFamily="34" charset="0"/>
              <a:buChar char="•"/>
            </a:pPr>
            <a:r>
              <a:rPr lang="fr-FR" dirty="0"/>
              <a:t>Pelouse</a:t>
            </a:r>
          </a:p>
          <a:p>
            <a:pPr marL="1085850" lvl="2" indent="-171450">
              <a:buFont typeface="Arial" panose="020B0604020202020204" pitchFamily="34" charset="0"/>
              <a:buChar char="•"/>
            </a:pPr>
            <a:r>
              <a:rPr lang="fr-FR" dirty="0"/>
              <a:t>Taille des arbres (en saison)</a:t>
            </a:r>
          </a:p>
          <a:p>
            <a:pPr marL="1085850" lvl="2" indent="-171450">
              <a:buFont typeface="Arial" panose="020B0604020202020204" pitchFamily="34" charset="0"/>
              <a:buChar char="•"/>
            </a:pPr>
            <a:r>
              <a:rPr lang="fr-FR" dirty="0"/>
              <a:t>Tags</a:t>
            </a:r>
          </a:p>
          <a:p>
            <a:pPr marL="1085850" lvl="2" indent="-171450">
              <a:buFont typeface="Arial" panose="020B0604020202020204" pitchFamily="34" charset="0"/>
              <a:buChar char="•"/>
            </a:pPr>
            <a:r>
              <a:rPr lang="fr-FR" dirty="0"/>
              <a:t>Etc...</a:t>
            </a:r>
          </a:p>
        </p:txBody>
      </p:sp>
    </p:spTree>
    <p:extLst>
      <p:ext uri="{BB962C8B-B14F-4D97-AF65-F5344CB8AC3E}">
        <p14:creationId xmlns:p14="http://schemas.microsoft.com/office/powerpoint/2010/main" val="1305801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6A460C2E-FE0A-2E5A-1C02-DE698D1E89E1}"/>
              </a:ext>
            </a:extLst>
          </p:cNvPr>
          <p:cNvSpPr>
            <a:spLocks noGrp="1"/>
          </p:cNvSpPr>
          <p:nvPr>
            <p:ph type="title"/>
          </p:nvPr>
        </p:nvSpPr>
        <p:spPr/>
        <p:txBody>
          <a:bodyPr/>
          <a:lstStyle/>
          <a:p>
            <a:r>
              <a:rPr lang="fr-FR" sz="4400" dirty="0"/>
              <a:t>Divers (3)</a:t>
            </a:r>
            <a:endParaRPr lang="fr-FR" dirty="0"/>
          </a:p>
        </p:txBody>
      </p:sp>
      <p:sp>
        <p:nvSpPr>
          <p:cNvPr id="9" name="ZoneTexte 8">
            <a:extLst>
              <a:ext uri="{FF2B5EF4-FFF2-40B4-BE49-F238E27FC236}">
                <a16:creationId xmlns:a16="http://schemas.microsoft.com/office/drawing/2014/main" id="{E3248254-0194-03ED-5924-95865B17BF7E}"/>
              </a:ext>
            </a:extLst>
          </p:cNvPr>
          <p:cNvSpPr txBox="1"/>
          <p:nvPr/>
        </p:nvSpPr>
        <p:spPr>
          <a:xfrm>
            <a:off x="849080" y="1132649"/>
            <a:ext cx="9844047" cy="2585323"/>
          </a:xfrm>
          <a:prstGeom prst="rect">
            <a:avLst/>
          </a:prstGeom>
          <a:noFill/>
        </p:spPr>
        <p:txBody>
          <a:bodyPr wrap="square" rtlCol="0">
            <a:spAutoFit/>
          </a:bodyPr>
          <a:lstStyle/>
          <a:p>
            <a:r>
              <a:rPr lang="fr-FR" b="1" dirty="0"/>
              <a:t>QUARTIER NETS</a:t>
            </a:r>
          </a:p>
          <a:p>
            <a:pPr lvl="1"/>
            <a:r>
              <a:rPr lang="fr-FR" dirty="0"/>
              <a:t>«Les Quartiers Nets» fonctionnent selon le même principe que les «Rues Nettes» mais ils s’organisent en collaboration avec d’autres services (Prévention, ICU, Police, Hygiène...) et se concentrent sur un quartier durant une période définie (± 1 semaine) :</a:t>
            </a:r>
          </a:p>
          <a:p>
            <a:pPr marL="1200150" lvl="2" indent="-285750">
              <a:buFont typeface="Arial" panose="020B0604020202020204" pitchFamily="34" charset="0"/>
              <a:buChar char="•"/>
            </a:pPr>
            <a:r>
              <a:rPr lang="fr-FR" dirty="0"/>
              <a:t>Avril 2023 : Vaillance</a:t>
            </a:r>
          </a:p>
          <a:p>
            <a:pPr marL="1200150" lvl="2" indent="-285750">
              <a:buFont typeface="Arial" panose="020B0604020202020204" pitchFamily="34" charset="0"/>
              <a:buChar char="•"/>
            </a:pPr>
            <a:r>
              <a:rPr lang="fr-FR" dirty="0"/>
              <a:t>Mai 2023: </a:t>
            </a:r>
            <a:r>
              <a:rPr lang="fr-FR" dirty="0" err="1"/>
              <a:t>Peterbos</a:t>
            </a:r>
            <a:endParaRPr lang="fr-FR" dirty="0"/>
          </a:p>
          <a:p>
            <a:pPr marL="1200150" lvl="2" indent="-285750">
              <a:buFont typeface="Arial" panose="020B0604020202020204" pitchFamily="34" charset="0"/>
              <a:buChar char="•"/>
            </a:pPr>
            <a:r>
              <a:rPr lang="fr-FR" dirty="0"/>
              <a:t>Septembre 2023 : Bon-Air</a:t>
            </a:r>
          </a:p>
          <a:p>
            <a:pPr marL="1200150" lvl="2" indent="-285750">
              <a:buFont typeface="Arial" panose="020B0604020202020204" pitchFamily="34" charset="0"/>
              <a:buChar char="•"/>
            </a:pPr>
            <a:r>
              <a:rPr lang="fr-FR" dirty="0"/>
              <a:t>Février 2024 : </a:t>
            </a:r>
            <a:r>
              <a:rPr lang="fr-FR" dirty="0" err="1"/>
              <a:t>Neerpede</a:t>
            </a:r>
            <a:endParaRPr lang="fr-FR" dirty="0"/>
          </a:p>
          <a:p>
            <a:pPr marL="1200150" lvl="2" indent="-285750">
              <a:buFont typeface="Arial" panose="020B0604020202020204" pitchFamily="34" charset="0"/>
              <a:buChar char="•"/>
            </a:pPr>
            <a:r>
              <a:rPr lang="fr-FR" dirty="0"/>
              <a:t>Juin 2024 : </a:t>
            </a:r>
            <a:r>
              <a:rPr lang="fr-FR" dirty="0" err="1"/>
              <a:t>Cureghem</a:t>
            </a:r>
            <a:endParaRPr lang="fr-FR" dirty="0"/>
          </a:p>
        </p:txBody>
      </p:sp>
    </p:spTree>
    <p:extLst>
      <p:ext uri="{BB962C8B-B14F-4D97-AF65-F5344CB8AC3E}">
        <p14:creationId xmlns:p14="http://schemas.microsoft.com/office/powerpoint/2010/main" val="1853616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6A460C2E-FE0A-2E5A-1C02-DE698D1E89E1}"/>
              </a:ext>
            </a:extLst>
          </p:cNvPr>
          <p:cNvSpPr>
            <a:spLocks noGrp="1"/>
          </p:cNvSpPr>
          <p:nvPr>
            <p:ph type="title"/>
          </p:nvPr>
        </p:nvSpPr>
        <p:spPr/>
        <p:txBody>
          <a:bodyPr/>
          <a:lstStyle/>
          <a:p>
            <a:r>
              <a:rPr lang="fr-FR" sz="4400" dirty="0"/>
              <a:t>Divers (4)</a:t>
            </a:r>
            <a:endParaRPr lang="fr-FR" dirty="0"/>
          </a:p>
        </p:txBody>
      </p:sp>
      <p:sp>
        <p:nvSpPr>
          <p:cNvPr id="7" name="ZoneTexte 6">
            <a:extLst>
              <a:ext uri="{FF2B5EF4-FFF2-40B4-BE49-F238E27FC236}">
                <a16:creationId xmlns:a16="http://schemas.microsoft.com/office/drawing/2014/main" id="{A2102BC7-28BA-6A03-B85F-C725972E7377}"/>
              </a:ext>
            </a:extLst>
          </p:cNvPr>
          <p:cNvSpPr txBox="1"/>
          <p:nvPr/>
        </p:nvSpPr>
        <p:spPr>
          <a:xfrm>
            <a:off x="849080" y="1132649"/>
            <a:ext cx="9844047" cy="646331"/>
          </a:xfrm>
          <a:prstGeom prst="rect">
            <a:avLst/>
          </a:prstGeom>
          <a:noFill/>
        </p:spPr>
        <p:txBody>
          <a:bodyPr wrap="square" rtlCol="0">
            <a:spAutoFit/>
          </a:bodyPr>
          <a:lstStyle/>
          <a:p>
            <a:r>
              <a:rPr lang="fr-FR" b="1" dirty="0"/>
              <a:t>MMM</a:t>
            </a:r>
          </a:p>
          <a:p>
            <a:pPr lvl="1"/>
            <a:r>
              <a:rPr lang="fr-FR" dirty="0"/>
              <a:t>Le Service Entretien collabore pleinement aux actions MMM</a:t>
            </a:r>
          </a:p>
        </p:txBody>
      </p:sp>
      <p:sp>
        <p:nvSpPr>
          <p:cNvPr id="8" name="ZoneTexte 7">
            <a:extLst>
              <a:ext uri="{FF2B5EF4-FFF2-40B4-BE49-F238E27FC236}">
                <a16:creationId xmlns:a16="http://schemas.microsoft.com/office/drawing/2014/main" id="{2AF9FD4F-05F6-0815-16C5-EA1A7521DDBB}"/>
              </a:ext>
            </a:extLst>
          </p:cNvPr>
          <p:cNvSpPr txBox="1"/>
          <p:nvPr/>
        </p:nvSpPr>
        <p:spPr>
          <a:xfrm>
            <a:off x="849079" y="1778980"/>
            <a:ext cx="10395569" cy="2308324"/>
          </a:xfrm>
          <a:prstGeom prst="rect">
            <a:avLst/>
          </a:prstGeom>
          <a:noFill/>
        </p:spPr>
        <p:txBody>
          <a:bodyPr wrap="square" rtlCol="0">
            <a:spAutoFit/>
          </a:bodyPr>
          <a:lstStyle/>
          <a:p>
            <a:r>
              <a:rPr lang="fr-FR" b="1" dirty="0"/>
              <a:t>CLEAN.BRUSSELS</a:t>
            </a:r>
          </a:p>
          <a:p>
            <a:pPr lvl="1"/>
            <a:r>
              <a:rPr lang="fr-FR" dirty="0"/>
              <a:t>Le Service Entretien adhère à plusieurs actions proposées par la Région sous le terme </a:t>
            </a:r>
            <a:r>
              <a:rPr lang="fr-FR" dirty="0" err="1"/>
              <a:t>Clean.Brussels</a:t>
            </a:r>
            <a:r>
              <a:rPr lang="fr-FR" dirty="0"/>
              <a:t>  </a:t>
            </a:r>
          </a:p>
          <a:p>
            <a:pPr marL="742950" lvl="1" indent="-285750">
              <a:buFont typeface="Arial" panose="020B0604020202020204" pitchFamily="34" charset="0"/>
              <a:buChar char="•"/>
            </a:pPr>
            <a:r>
              <a:rPr lang="fr-FR" dirty="0"/>
              <a:t>«Zéro Waste RSCA» : Utilisation de gobelets et de récipients réutilisables lors des matchs et événements se </a:t>
            </a:r>
            <a:r>
              <a:rPr lang="fr-FR"/>
              <a:t>déroulant au </a:t>
            </a:r>
            <a:r>
              <a:rPr lang="fr-FR" dirty="0"/>
              <a:t>Lotto Park.</a:t>
            </a:r>
          </a:p>
          <a:p>
            <a:pPr marL="742950" lvl="1" indent="-285750">
              <a:buFont typeface="Arial" panose="020B0604020202020204" pitchFamily="34" charset="0"/>
              <a:buChar char="•"/>
            </a:pPr>
            <a:r>
              <a:rPr lang="fr-FR" dirty="0"/>
              <a:t>«Compost Mini-</a:t>
            </a:r>
            <a:r>
              <a:rPr lang="fr-FR" dirty="0" err="1"/>
              <a:t>Recypark</a:t>
            </a:r>
            <a:r>
              <a:rPr lang="fr-FR" dirty="0"/>
              <a:t>» : Mise en œuvre d’un dispositif de récolte et de compostage de déchets alimentaires sur un des sites Mini-</a:t>
            </a:r>
            <a:r>
              <a:rPr lang="fr-FR" dirty="0" err="1"/>
              <a:t>Recyparks</a:t>
            </a:r>
            <a:endParaRPr lang="fr-FR" dirty="0"/>
          </a:p>
          <a:p>
            <a:pPr marL="742950" lvl="1" indent="-285750">
              <a:buFont typeface="Arial" panose="020B0604020202020204" pitchFamily="34" charset="0"/>
              <a:buChar char="•"/>
            </a:pPr>
            <a:r>
              <a:rPr lang="fr-FR" dirty="0"/>
              <a:t>Adhésion et mise en application de la méthodologie des Indicateurs Objectifs de Propreté (IOP)</a:t>
            </a:r>
          </a:p>
        </p:txBody>
      </p:sp>
    </p:spTree>
    <p:extLst>
      <p:ext uri="{BB962C8B-B14F-4D97-AF65-F5344CB8AC3E}">
        <p14:creationId xmlns:p14="http://schemas.microsoft.com/office/powerpoint/2010/main" val="1838888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ZoneTexte 27">
            <a:extLst>
              <a:ext uri="{FF2B5EF4-FFF2-40B4-BE49-F238E27FC236}">
                <a16:creationId xmlns:a16="http://schemas.microsoft.com/office/drawing/2014/main" id="{ACEF0C38-A8D3-CB5B-D078-938287FD961B}"/>
              </a:ext>
            </a:extLst>
          </p:cNvPr>
          <p:cNvSpPr txBox="1"/>
          <p:nvPr/>
        </p:nvSpPr>
        <p:spPr>
          <a:xfrm>
            <a:off x="2209908" y="1720840"/>
            <a:ext cx="7772184" cy="3970318"/>
          </a:xfrm>
          <a:prstGeom prst="rect">
            <a:avLst/>
          </a:prstGeom>
          <a:noFill/>
        </p:spPr>
        <p:txBody>
          <a:bodyPr wrap="square" rtlCol="0">
            <a:spAutoFit/>
          </a:bodyPr>
          <a:lstStyle/>
          <a:p>
            <a:pPr marL="514350" indent="-514350">
              <a:buFont typeface="+mj-lt"/>
              <a:buAutoNum type="arabicPeriod"/>
            </a:pPr>
            <a:r>
              <a:rPr lang="fr-FR" sz="3600" dirty="0"/>
              <a:t>Composition du personnel</a:t>
            </a:r>
          </a:p>
          <a:p>
            <a:pPr marL="514350" indent="-514350">
              <a:buFont typeface="+mj-lt"/>
              <a:buAutoNum type="arabicPeriod"/>
            </a:pPr>
            <a:r>
              <a:rPr lang="fr-FR" sz="3600" dirty="0"/>
              <a:t>Cellule Médiation &amp; Verbalisation</a:t>
            </a:r>
          </a:p>
          <a:p>
            <a:pPr marL="514350" indent="-514350">
              <a:buFont typeface="+mj-lt"/>
              <a:buAutoNum type="arabicPeriod"/>
            </a:pPr>
            <a:r>
              <a:rPr lang="fr-FR" sz="3600" dirty="0"/>
              <a:t>Résultats sur le terrain</a:t>
            </a:r>
          </a:p>
          <a:p>
            <a:pPr marL="514350" indent="-514350">
              <a:buFont typeface="+mj-lt"/>
              <a:buAutoNum type="arabicPeriod"/>
            </a:pPr>
            <a:r>
              <a:rPr lang="fr-FR" sz="3600" dirty="0"/>
              <a:t>Mini-</a:t>
            </a:r>
            <a:r>
              <a:rPr lang="fr-FR" sz="3600" dirty="0" err="1"/>
              <a:t>Recyparks</a:t>
            </a:r>
            <a:endParaRPr lang="fr-FR" sz="3600" dirty="0"/>
          </a:p>
          <a:p>
            <a:pPr marL="514350" indent="-514350">
              <a:buFont typeface="+mj-lt"/>
              <a:buAutoNum type="arabicPeriod"/>
            </a:pPr>
            <a:r>
              <a:rPr lang="fr-FR" sz="3600" dirty="0"/>
              <a:t>Investissements</a:t>
            </a:r>
          </a:p>
          <a:p>
            <a:pPr marL="514350" indent="-514350">
              <a:buFont typeface="+mj-lt"/>
              <a:buAutoNum type="arabicPeriod"/>
            </a:pPr>
            <a:r>
              <a:rPr lang="fr-FR" sz="3600" dirty="0"/>
              <a:t>Divers</a:t>
            </a:r>
          </a:p>
          <a:p>
            <a:pPr marL="514350" indent="-514350">
              <a:buFont typeface="+mj-lt"/>
              <a:buAutoNum type="arabicPeriod"/>
            </a:pPr>
            <a:r>
              <a:rPr lang="fr-BE" sz="3600" b="0" i="0" u="none" strike="noStrike" dirty="0">
                <a:solidFill>
                  <a:srgbClr val="FF0000"/>
                </a:solidFill>
                <a:effectLst/>
                <a:latin typeface="-webkit-standard"/>
              </a:rPr>
              <a:t>Actions en images</a:t>
            </a:r>
            <a:endParaRPr lang="fr-FR" sz="3600" dirty="0">
              <a:solidFill>
                <a:srgbClr val="FF0000"/>
              </a:solidFill>
            </a:endParaRPr>
          </a:p>
        </p:txBody>
      </p:sp>
      <p:sp>
        <p:nvSpPr>
          <p:cNvPr id="4" name="Titre 26">
            <a:extLst>
              <a:ext uri="{FF2B5EF4-FFF2-40B4-BE49-F238E27FC236}">
                <a16:creationId xmlns:a16="http://schemas.microsoft.com/office/drawing/2014/main" id="{ED4CBB0A-067F-F66A-9C1B-DA37A4228C23}"/>
              </a:ext>
            </a:extLst>
          </p:cNvPr>
          <p:cNvSpPr>
            <a:spLocks noGrp="1"/>
          </p:cNvSpPr>
          <p:nvPr>
            <p:ph type="title"/>
          </p:nvPr>
        </p:nvSpPr>
        <p:spPr>
          <a:xfrm>
            <a:off x="0" y="18255"/>
            <a:ext cx="10515600" cy="1325563"/>
          </a:xfrm>
        </p:spPr>
        <p:txBody>
          <a:bodyPr/>
          <a:lstStyle/>
          <a:p>
            <a:r>
              <a:rPr lang="fr-FR" dirty="0"/>
              <a:t>Table des matières</a:t>
            </a:r>
          </a:p>
        </p:txBody>
      </p:sp>
    </p:spTree>
    <p:extLst>
      <p:ext uri="{BB962C8B-B14F-4D97-AF65-F5344CB8AC3E}">
        <p14:creationId xmlns:p14="http://schemas.microsoft.com/office/powerpoint/2010/main" val="4039591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 38" descr="Une image contenant bâtiment, plein air, rue, ciment&#10;&#10;Description générée automatiquement">
            <a:extLst>
              <a:ext uri="{FF2B5EF4-FFF2-40B4-BE49-F238E27FC236}">
                <a16:creationId xmlns:a16="http://schemas.microsoft.com/office/drawing/2014/main" id="{5B4C6424-35A5-37B9-6DD4-9FC174CA2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801919" y="3146504"/>
            <a:ext cx="3840000" cy="2160000"/>
          </a:xfrm>
          <a:prstGeom prst="rect">
            <a:avLst/>
          </a:prstGeom>
          <a:effectLst>
            <a:outerShdw blurRad="50800" dist="38100" dir="2700000" algn="tl" rotWithShape="0">
              <a:prstClr val="black">
                <a:alpha val="40000"/>
              </a:prstClr>
            </a:outerShdw>
          </a:effectLst>
        </p:spPr>
      </p:pic>
      <p:sp>
        <p:nvSpPr>
          <p:cNvPr id="13" name="Titre 12">
            <a:extLst>
              <a:ext uri="{FF2B5EF4-FFF2-40B4-BE49-F238E27FC236}">
                <a16:creationId xmlns:a16="http://schemas.microsoft.com/office/drawing/2014/main" id="{80A3ACBB-140D-3D87-3787-6FC348D0ACBF}"/>
              </a:ext>
            </a:extLst>
          </p:cNvPr>
          <p:cNvSpPr>
            <a:spLocks noGrp="1"/>
          </p:cNvSpPr>
          <p:nvPr>
            <p:ph type="title"/>
          </p:nvPr>
        </p:nvSpPr>
        <p:spPr/>
        <p:txBody>
          <a:bodyPr/>
          <a:lstStyle/>
          <a:p>
            <a:r>
              <a:rPr lang="fr-BE" sz="4400" b="0" i="0" u="none" strike="noStrike" dirty="0">
                <a:solidFill>
                  <a:srgbClr val="000000"/>
                </a:solidFill>
                <a:effectLst/>
                <a:latin typeface="-webkit-standard"/>
              </a:rPr>
              <a:t>Actions en images</a:t>
            </a:r>
            <a:endParaRPr lang="fr-FR" sz="4400" dirty="0"/>
          </a:p>
        </p:txBody>
      </p:sp>
      <p:sp>
        <p:nvSpPr>
          <p:cNvPr id="10" name="ZoneTexte 9">
            <a:extLst>
              <a:ext uri="{FF2B5EF4-FFF2-40B4-BE49-F238E27FC236}">
                <a16:creationId xmlns:a16="http://schemas.microsoft.com/office/drawing/2014/main" id="{06C2AB7C-FCC3-F64D-24D3-8ED0899353C7}"/>
              </a:ext>
            </a:extLst>
          </p:cNvPr>
          <p:cNvSpPr txBox="1"/>
          <p:nvPr/>
        </p:nvSpPr>
        <p:spPr>
          <a:xfrm>
            <a:off x="5088436" y="1343816"/>
            <a:ext cx="1572610" cy="646331"/>
          </a:xfrm>
          <a:prstGeom prst="rect">
            <a:avLst/>
          </a:prstGeom>
          <a:noFill/>
        </p:spPr>
        <p:txBody>
          <a:bodyPr wrap="none" rtlCol="0">
            <a:spAutoFit/>
          </a:bodyPr>
          <a:lstStyle/>
          <a:p>
            <a:pPr algn="ctr"/>
            <a:r>
              <a:rPr lang="fr-FR" sz="3600" b="1" i="1" dirty="0"/>
              <a:t>AVANT</a:t>
            </a:r>
          </a:p>
        </p:txBody>
      </p:sp>
      <p:sp>
        <p:nvSpPr>
          <p:cNvPr id="4" name="ZoneTexte 3">
            <a:extLst>
              <a:ext uri="{FF2B5EF4-FFF2-40B4-BE49-F238E27FC236}">
                <a16:creationId xmlns:a16="http://schemas.microsoft.com/office/drawing/2014/main" id="{F3390DBF-7C9A-1B2E-EEBB-60ED7BE3557A}"/>
              </a:ext>
            </a:extLst>
          </p:cNvPr>
          <p:cNvSpPr txBox="1"/>
          <p:nvPr/>
        </p:nvSpPr>
        <p:spPr>
          <a:xfrm>
            <a:off x="1979159" y="939580"/>
            <a:ext cx="8434961" cy="461665"/>
          </a:xfrm>
          <a:prstGeom prst="rect">
            <a:avLst/>
          </a:prstGeom>
          <a:noFill/>
        </p:spPr>
        <p:txBody>
          <a:bodyPr wrap="square" rtlCol="0">
            <a:spAutoFit/>
          </a:bodyPr>
          <a:lstStyle/>
          <a:p>
            <a:pPr algn="ctr"/>
            <a:r>
              <a:rPr lang="fr-FR" sz="2400" b="1" u="sng" dirty="0"/>
              <a:t>Rue Nette : Boulevard de la Révision du 04 et 06/06/2024</a:t>
            </a:r>
          </a:p>
        </p:txBody>
      </p:sp>
      <p:pic>
        <p:nvPicPr>
          <p:cNvPr id="21" name="Image 20" descr="Une image contenant plein air, bâtiment, mur, arbre&#10;&#10;Description générée automatiquement">
            <a:extLst>
              <a:ext uri="{FF2B5EF4-FFF2-40B4-BE49-F238E27FC236}">
                <a16:creationId xmlns:a16="http://schemas.microsoft.com/office/drawing/2014/main" id="{16878AC0-4FA9-D8F3-4DD1-69A63C288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159" y="3179016"/>
            <a:ext cx="3840000" cy="2160000"/>
          </a:xfrm>
          <a:prstGeom prst="rect">
            <a:avLst/>
          </a:prstGeom>
          <a:effectLst>
            <a:outerShdw blurRad="50800" dist="38100" dir="2700000" algn="tl" rotWithShape="0">
              <a:prstClr val="black">
                <a:alpha val="40000"/>
              </a:prstClr>
            </a:outerShdw>
          </a:effectLst>
        </p:spPr>
      </p:pic>
      <p:pic>
        <p:nvPicPr>
          <p:cNvPr id="27" name="Image 26" descr="Une image contenant plein air, arbre, Bitume, véhicule&#10;&#10;Description générée automatiquement">
            <a:extLst>
              <a:ext uri="{FF2B5EF4-FFF2-40B4-BE49-F238E27FC236}">
                <a16:creationId xmlns:a16="http://schemas.microsoft.com/office/drawing/2014/main" id="{5CDF4A97-9055-366D-71BD-E974F52AD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292841" y="3146504"/>
            <a:ext cx="3840000" cy="2160000"/>
          </a:xfrm>
          <a:prstGeom prst="rect">
            <a:avLst/>
          </a:prstGeom>
          <a:effectLst>
            <a:outerShdw blurRad="50800" dist="38100" dir="2700000" algn="tl" rotWithShape="0">
              <a:prstClr val="black">
                <a:alpha val="40000"/>
              </a:prstClr>
            </a:outerShdw>
          </a:effectLst>
        </p:spPr>
      </p:pic>
      <p:pic>
        <p:nvPicPr>
          <p:cNvPr id="35" name="Image 34" descr="Une image contenant plein air, bâtiment, Poubelle, sol&#10;&#10;Description générée automatiquement">
            <a:extLst>
              <a:ext uri="{FF2B5EF4-FFF2-40B4-BE49-F238E27FC236}">
                <a16:creationId xmlns:a16="http://schemas.microsoft.com/office/drawing/2014/main" id="{CB0F59AF-E057-8D79-C4D6-F22B2AE1B6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544678" y="3179016"/>
            <a:ext cx="3840000" cy="216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0977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80A3ACBB-140D-3D87-3787-6FC348D0ACBF}"/>
              </a:ext>
            </a:extLst>
          </p:cNvPr>
          <p:cNvSpPr>
            <a:spLocks noGrp="1"/>
          </p:cNvSpPr>
          <p:nvPr>
            <p:ph type="title"/>
          </p:nvPr>
        </p:nvSpPr>
        <p:spPr/>
        <p:txBody>
          <a:bodyPr/>
          <a:lstStyle/>
          <a:p>
            <a:r>
              <a:rPr lang="fr-BE" sz="4400" b="0" i="0" u="none" strike="noStrike" dirty="0">
                <a:solidFill>
                  <a:srgbClr val="000000"/>
                </a:solidFill>
                <a:effectLst/>
                <a:latin typeface="-webkit-standard"/>
              </a:rPr>
              <a:t>Actions en images</a:t>
            </a:r>
            <a:endParaRPr lang="fr-FR" dirty="0"/>
          </a:p>
        </p:txBody>
      </p:sp>
      <p:sp>
        <p:nvSpPr>
          <p:cNvPr id="10" name="ZoneTexte 9">
            <a:extLst>
              <a:ext uri="{FF2B5EF4-FFF2-40B4-BE49-F238E27FC236}">
                <a16:creationId xmlns:a16="http://schemas.microsoft.com/office/drawing/2014/main" id="{06C2AB7C-FCC3-F64D-24D3-8ED0899353C7}"/>
              </a:ext>
            </a:extLst>
          </p:cNvPr>
          <p:cNvSpPr txBox="1"/>
          <p:nvPr/>
        </p:nvSpPr>
        <p:spPr>
          <a:xfrm>
            <a:off x="5079491" y="1343816"/>
            <a:ext cx="1590500" cy="646331"/>
          </a:xfrm>
          <a:prstGeom prst="rect">
            <a:avLst/>
          </a:prstGeom>
          <a:noFill/>
        </p:spPr>
        <p:txBody>
          <a:bodyPr wrap="none" rtlCol="0">
            <a:spAutoFit/>
          </a:bodyPr>
          <a:lstStyle/>
          <a:p>
            <a:pPr algn="ctr"/>
            <a:r>
              <a:rPr lang="fr-FR" sz="3600" b="1" i="1" dirty="0"/>
              <a:t>APRÈS</a:t>
            </a:r>
          </a:p>
        </p:txBody>
      </p:sp>
      <p:pic>
        <p:nvPicPr>
          <p:cNvPr id="2" name="Image 1" descr="Une image contenant plein air, arbre, route, roue&#10;&#10;Description générée automatiquement">
            <a:extLst>
              <a:ext uri="{FF2B5EF4-FFF2-40B4-BE49-F238E27FC236}">
                <a16:creationId xmlns:a16="http://schemas.microsoft.com/office/drawing/2014/main" id="{0B7DFD9A-35C8-9271-7E8C-EC19FF9C2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830" y="4217282"/>
            <a:ext cx="3840000" cy="2160000"/>
          </a:xfrm>
          <a:prstGeom prst="rect">
            <a:avLst/>
          </a:prstGeom>
          <a:effectLst>
            <a:outerShdw blurRad="50800" dist="38100" dir="2700000" algn="tl" rotWithShape="0">
              <a:prstClr val="black">
                <a:alpha val="40000"/>
              </a:prstClr>
            </a:outerShdw>
          </a:effectLst>
        </p:spPr>
      </p:pic>
      <p:pic>
        <p:nvPicPr>
          <p:cNvPr id="5" name="Image 4" descr="Une image contenant plein air, arbre, bâtiment, infrastructure&#10;&#10;Description générée automatiquement">
            <a:extLst>
              <a:ext uri="{FF2B5EF4-FFF2-40B4-BE49-F238E27FC236}">
                <a16:creationId xmlns:a16="http://schemas.microsoft.com/office/drawing/2014/main" id="{FAB87A60-2554-6A8D-4BE5-F7A14111B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732171" y="3137282"/>
            <a:ext cx="3840000" cy="2160000"/>
          </a:xfrm>
          <a:prstGeom prst="rect">
            <a:avLst/>
          </a:prstGeom>
          <a:effectLst>
            <a:outerShdw blurRad="50800" dist="38100" dir="2700000" algn="tl" rotWithShape="0">
              <a:prstClr val="black">
                <a:alpha val="40000"/>
              </a:prstClr>
            </a:outerShdw>
          </a:effectLst>
        </p:spPr>
      </p:pic>
      <p:pic>
        <p:nvPicPr>
          <p:cNvPr id="7" name="Image 6" descr="Une image contenant plein air, bâtiment, arbre, ciment&#10;&#10;Description générée automatiquement">
            <a:extLst>
              <a:ext uri="{FF2B5EF4-FFF2-40B4-BE49-F238E27FC236}">
                <a16:creationId xmlns:a16="http://schemas.microsoft.com/office/drawing/2014/main" id="{4C7758A6-2890-D03E-9421-4A74470C6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84512" y="3137282"/>
            <a:ext cx="3840000" cy="2160000"/>
          </a:xfrm>
          <a:prstGeom prst="rect">
            <a:avLst/>
          </a:prstGeom>
          <a:effectLst>
            <a:outerShdw blurRad="50800" dist="38100" dir="2700000" algn="tl" rotWithShape="0">
              <a:prstClr val="black">
                <a:alpha val="40000"/>
              </a:prstClr>
            </a:outerShdw>
          </a:effectLst>
        </p:spPr>
      </p:pic>
      <p:pic>
        <p:nvPicPr>
          <p:cNvPr id="9" name="Image 8" descr="Une image contenant plein air, voiture, route, véhicule&#10;&#10;Description générée automatiquement">
            <a:extLst>
              <a:ext uri="{FF2B5EF4-FFF2-40B4-BE49-F238E27FC236}">
                <a16:creationId xmlns:a16="http://schemas.microsoft.com/office/drawing/2014/main" id="{7911EB2C-FEEC-E37D-054E-0967D56EBA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9830" y="1701982"/>
            <a:ext cx="3840000" cy="2160000"/>
          </a:xfrm>
          <a:prstGeom prst="rect">
            <a:avLst/>
          </a:prstGeom>
          <a:effectLst>
            <a:outerShdw blurRad="50800" dist="38100" dir="2700000" algn="tl" rotWithShape="0">
              <a:prstClr val="black">
                <a:alpha val="40000"/>
              </a:prstClr>
            </a:outerShdw>
          </a:effectLst>
        </p:spPr>
      </p:pic>
      <p:sp>
        <p:nvSpPr>
          <p:cNvPr id="3" name="ZoneTexte 2">
            <a:extLst>
              <a:ext uri="{FF2B5EF4-FFF2-40B4-BE49-F238E27FC236}">
                <a16:creationId xmlns:a16="http://schemas.microsoft.com/office/drawing/2014/main" id="{C2789422-888E-875D-E27C-99AF23EF1F70}"/>
              </a:ext>
            </a:extLst>
          </p:cNvPr>
          <p:cNvSpPr txBox="1"/>
          <p:nvPr/>
        </p:nvSpPr>
        <p:spPr>
          <a:xfrm>
            <a:off x="1979159" y="939580"/>
            <a:ext cx="8434961" cy="461665"/>
          </a:xfrm>
          <a:prstGeom prst="rect">
            <a:avLst/>
          </a:prstGeom>
          <a:noFill/>
        </p:spPr>
        <p:txBody>
          <a:bodyPr wrap="square" rtlCol="0">
            <a:spAutoFit/>
          </a:bodyPr>
          <a:lstStyle/>
          <a:p>
            <a:pPr algn="ctr"/>
            <a:r>
              <a:rPr lang="fr-FR" sz="2400" b="1" u="sng" dirty="0"/>
              <a:t>Rue Nette : Boulevard de la Révision du 04 et 06/06/2024</a:t>
            </a:r>
          </a:p>
        </p:txBody>
      </p:sp>
    </p:spTree>
    <p:extLst>
      <p:ext uri="{BB962C8B-B14F-4D97-AF65-F5344CB8AC3E}">
        <p14:creationId xmlns:p14="http://schemas.microsoft.com/office/powerpoint/2010/main" val="3581008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99275C-9B4C-43D6-DA08-02D7DD307BEF}"/>
              </a:ext>
            </a:extLst>
          </p:cNvPr>
          <p:cNvSpPr>
            <a:spLocks noGrp="1"/>
          </p:cNvSpPr>
          <p:nvPr>
            <p:ph type="title"/>
          </p:nvPr>
        </p:nvSpPr>
        <p:spPr>
          <a:xfrm>
            <a:off x="685800" y="32229"/>
            <a:ext cx="9601200" cy="1325563"/>
          </a:xfrm>
        </p:spPr>
        <p:txBody>
          <a:bodyPr/>
          <a:lstStyle/>
          <a:p>
            <a:pPr algn="ctr"/>
            <a:r>
              <a:rPr lang="fr-FR" dirty="0"/>
              <a:t>Bienvenue à la troisième présentation du</a:t>
            </a:r>
            <a:br>
              <a:rPr lang="fr-FR" dirty="0"/>
            </a:br>
            <a:r>
              <a:rPr lang="fr-FR" dirty="0"/>
              <a:t>Plan Stratégique Propreté 2021-2024</a:t>
            </a:r>
          </a:p>
        </p:txBody>
      </p:sp>
      <p:graphicFrame>
        <p:nvGraphicFramePr>
          <p:cNvPr id="4" name="Espace réservé du contenu 2">
            <a:extLst>
              <a:ext uri="{FF2B5EF4-FFF2-40B4-BE49-F238E27FC236}">
                <a16:creationId xmlns:a16="http://schemas.microsoft.com/office/drawing/2014/main" id="{A7F55179-F745-EEE3-372B-669FE0AF1EAA}"/>
              </a:ext>
            </a:extLst>
          </p:cNvPr>
          <p:cNvGraphicFramePr>
            <a:graphicFrameLocks noGrp="1"/>
          </p:cNvGraphicFramePr>
          <p:nvPr>
            <p:ph idx="1"/>
            <p:extLst>
              <p:ext uri="{D42A27DB-BD31-4B8C-83A1-F6EECF244321}">
                <p14:modId xmlns:p14="http://schemas.microsoft.com/office/powerpoint/2010/main" val="1494686858"/>
              </p:ext>
            </p:extLst>
          </p:nvPr>
        </p:nvGraphicFramePr>
        <p:xfrm>
          <a:off x="685800" y="1357792"/>
          <a:ext cx="10820400" cy="1977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a:extLst>
              <a:ext uri="{FF2B5EF4-FFF2-40B4-BE49-F238E27FC236}">
                <a16:creationId xmlns:a16="http://schemas.microsoft.com/office/drawing/2014/main" id="{8579D760-7611-3BE8-62DB-9E6166172A48}"/>
              </a:ext>
            </a:extLst>
          </p:cNvPr>
          <p:cNvSpPr txBox="1"/>
          <p:nvPr/>
        </p:nvSpPr>
        <p:spPr>
          <a:xfrm>
            <a:off x="685800" y="3456966"/>
            <a:ext cx="2617640" cy="646331"/>
          </a:xfrm>
          <a:prstGeom prst="rect">
            <a:avLst/>
          </a:prstGeom>
          <a:noFill/>
        </p:spPr>
        <p:txBody>
          <a:bodyPr wrap="square" rtlCol="0">
            <a:spAutoFit/>
          </a:bodyPr>
          <a:lstStyle/>
          <a:p>
            <a:pPr algn="r"/>
            <a:r>
              <a:rPr lang="fr-FR" dirty="0"/>
              <a:t>Première présentation : </a:t>
            </a:r>
          </a:p>
          <a:p>
            <a:pPr algn="r"/>
            <a:endParaRPr lang="fr-FR" dirty="0"/>
          </a:p>
        </p:txBody>
      </p:sp>
      <p:sp>
        <p:nvSpPr>
          <p:cNvPr id="9" name="ZoneTexte 8">
            <a:extLst>
              <a:ext uri="{FF2B5EF4-FFF2-40B4-BE49-F238E27FC236}">
                <a16:creationId xmlns:a16="http://schemas.microsoft.com/office/drawing/2014/main" id="{1BD1FD36-9BFC-B1A5-F285-A3612F256820}"/>
              </a:ext>
            </a:extLst>
          </p:cNvPr>
          <p:cNvSpPr txBox="1"/>
          <p:nvPr/>
        </p:nvSpPr>
        <p:spPr>
          <a:xfrm>
            <a:off x="3303440" y="3466206"/>
            <a:ext cx="6108082" cy="1200329"/>
          </a:xfrm>
          <a:prstGeom prst="rect">
            <a:avLst/>
          </a:prstGeom>
          <a:noFill/>
        </p:spPr>
        <p:txBody>
          <a:bodyPr wrap="none" rtlCol="0">
            <a:spAutoFit/>
          </a:bodyPr>
          <a:lstStyle/>
          <a:p>
            <a:r>
              <a:rPr lang="fr-FR" dirty="0"/>
              <a:t>Mise en œuvre du Plan-Propreté suivant 5 axes</a:t>
            </a:r>
          </a:p>
          <a:p>
            <a:r>
              <a:rPr lang="fr-FR" dirty="0"/>
              <a:t>Bilan après 1 an</a:t>
            </a:r>
          </a:p>
          <a:p>
            <a:r>
              <a:rPr lang="fr-FR" dirty="0"/>
              <a:t>Définition des objectifs, augmentation de l’offre de service</a:t>
            </a:r>
          </a:p>
          <a:p>
            <a:r>
              <a:rPr lang="fr-FR" dirty="0"/>
              <a:t>Réorganisation du service, engagements, investissements</a:t>
            </a:r>
          </a:p>
        </p:txBody>
      </p:sp>
      <p:sp>
        <p:nvSpPr>
          <p:cNvPr id="10" name="ZoneTexte 9">
            <a:extLst>
              <a:ext uri="{FF2B5EF4-FFF2-40B4-BE49-F238E27FC236}">
                <a16:creationId xmlns:a16="http://schemas.microsoft.com/office/drawing/2014/main" id="{3F78221F-D7E2-2F69-5860-3ACBDED01408}"/>
              </a:ext>
            </a:extLst>
          </p:cNvPr>
          <p:cNvSpPr txBox="1"/>
          <p:nvPr/>
        </p:nvSpPr>
        <p:spPr>
          <a:xfrm>
            <a:off x="685800" y="4797020"/>
            <a:ext cx="2617640" cy="646331"/>
          </a:xfrm>
          <a:prstGeom prst="rect">
            <a:avLst/>
          </a:prstGeom>
          <a:noFill/>
        </p:spPr>
        <p:txBody>
          <a:bodyPr wrap="square" rtlCol="0">
            <a:spAutoFit/>
          </a:bodyPr>
          <a:lstStyle/>
          <a:p>
            <a:pPr algn="r"/>
            <a:r>
              <a:rPr lang="fr-FR" dirty="0"/>
              <a:t>Deuxième présentation : </a:t>
            </a:r>
          </a:p>
          <a:p>
            <a:pPr algn="r"/>
            <a:endParaRPr lang="fr-FR" dirty="0"/>
          </a:p>
        </p:txBody>
      </p:sp>
      <p:sp>
        <p:nvSpPr>
          <p:cNvPr id="12" name="ZoneTexte 11">
            <a:extLst>
              <a:ext uri="{FF2B5EF4-FFF2-40B4-BE49-F238E27FC236}">
                <a16:creationId xmlns:a16="http://schemas.microsoft.com/office/drawing/2014/main" id="{BF8C6C0A-CCA6-DFC5-A5BF-37BDE647F15F}"/>
              </a:ext>
            </a:extLst>
          </p:cNvPr>
          <p:cNvSpPr txBox="1"/>
          <p:nvPr/>
        </p:nvSpPr>
        <p:spPr>
          <a:xfrm>
            <a:off x="3303440" y="4797020"/>
            <a:ext cx="8235268" cy="1754326"/>
          </a:xfrm>
          <a:prstGeom prst="rect">
            <a:avLst/>
          </a:prstGeom>
          <a:noFill/>
        </p:spPr>
        <p:txBody>
          <a:bodyPr wrap="none" rtlCol="0">
            <a:spAutoFit/>
          </a:bodyPr>
          <a:lstStyle/>
          <a:p>
            <a:r>
              <a:rPr lang="fr-FR" dirty="0"/>
              <a:t>Évaluation continue et rééquilibrage des missions suivant l’impact sur la propreté</a:t>
            </a:r>
          </a:p>
          <a:p>
            <a:r>
              <a:rPr lang="fr-FR" dirty="0"/>
              <a:t>Exposé des difficultés rencontrées</a:t>
            </a:r>
          </a:p>
          <a:p>
            <a:pPr marL="742950" lvl="1" indent="-285750">
              <a:buFont typeface="Courier New" panose="02070309020205020404" pitchFamily="49" charset="0"/>
              <a:buChar char="o"/>
            </a:pPr>
            <a:r>
              <a:rPr lang="fr-FR" dirty="0"/>
              <a:t>Inflation des incivilités relatives à la propreté</a:t>
            </a:r>
          </a:p>
          <a:p>
            <a:pPr marL="742950" lvl="1" indent="-285750">
              <a:buFont typeface="Courier New" panose="02070309020205020404" pitchFamily="49" charset="0"/>
              <a:buChar char="o"/>
            </a:pPr>
            <a:r>
              <a:rPr lang="fr-FR" dirty="0"/>
              <a:t>COVID</a:t>
            </a:r>
          </a:p>
          <a:p>
            <a:pPr marL="742950" lvl="1" indent="-285750">
              <a:buFont typeface="Courier New" panose="02070309020205020404" pitchFamily="49" charset="0"/>
              <a:buChar char="o"/>
            </a:pPr>
            <a:r>
              <a:rPr lang="fr-FR" dirty="0"/>
              <a:t>...</a:t>
            </a:r>
          </a:p>
          <a:p>
            <a:r>
              <a:rPr lang="fr-FR" dirty="0"/>
              <a:t>Finalisation des engagements</a:t>
            </a:r>
          </a:p>
        </p:txBody>
      </p:sp>
    </p:spTree>
    <p:extLst>
      <p:ext uri="{BB962C8B-B14F-4D97-AF65-F5344CB8AC3E}">
        <p14:creationId xmlns:p14="http://schemas.microsoft.com/office/powerpoint/2010/main" val="4204501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80A3ACBB-140D-3D87-3787-6FC348D0ACBF}"/>
              </a:ext>
            </a:extLst>
          </p:cNvPr>
          <p:cNvSpPr>
            <a:spLocks noGrp="1"/>
          </p:cNvSpPr>
          <p:nvPr>
            <p:ph type="title"/>
          </p:nvPr>
        </p:nvSpPr>
        <p:spPr/>
        <p:txBody>
          <a:bodyPr/>
          <a:lstStyle/>
          <a:p>
            <a:r>
              <a:rPr lang="fr-BE" sz="4400" b="0" i="0" u="none" strike="noStrike" dirty="0">
                <a:solidFill>
                  <a:srgbClr val="000000"/>
                </a:solidFill>
                <a:effectLst/>
                <a:latin typeface="-webkit-standard"/>
              </a:rPr>
              <a:t>Actions en images</a:t>
            </a:r>
            <a:endParaRPr lang="fr-FR" dirty="0"/>
          </a:p>
        </p:txBody>
      </p:sp>
      <p:sp>
        <p:nvSpPr>
          <p:cNvPr id="10" name="ZoneTexte 9">
            <a:extLst>
              <a:ext uri="{FF2B5EF4-FFF2-40B4-BE49-F238E27FC236}">
                <a16:creationId xmlns:a16="http://schemas.microsoft.com/office/drawing/2014/main" id="{06C2AB7C-FCC3-F64D-24D3-8ED0899353C7}"/>
              </a:ext>
            </a:extLst>
          </p:cNvPr>
          <p:cNvSpPr txBox="1"/>
          <p:nvPr/>
        </p:nvSpPr>
        <p:spPr>
          <a:xfrm>
            <a:off x="5088436" y="1343816"/>
            <a:ext cx="1572610" cy="646331"/>
          </a:xfrm>
          <a:prstGeom prst="rect">
            <a:avLst/>
          </a:prstGeom>
          <a:noFill/>
        </p:spPr>
        <p:txBody>
          <a:bodyPr wrap="none" rtlCol="0">
            <a:spAutoFit/>
          </a:bodyPr>
          <a:lstStyle/>
          <a:p>
            <a:pPr algn="ctr"/>
            <a:r>
              <a:rPr lang="fr-FR" sz="3600" b="1" i="1" dirty="0"/>
              <a:t>AVANT</a:t>
            </a:r>
          </a:p>
        </p:txBody>
      </p:sp>
      <p:pic>
        <p:nvPicPr>
          <p:cNvPr id="14" name="Image 13">
            <a:extLst>
              <a:ext uri="{FF2B5EF4-FFF2-40B4-BE49-F238E27FC236}">
                <a16:creationId xmlns:a16="http://schemas.microsoft.com/office/drawing/2014/main" id="{35519BD3-E35F-FD97-6AE0-F0896CAB6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824365" y="3124058"/>
            <a:ext cx="3737390" cy="2102282"/>
          </a:xfrm>
          <a:prstGeom prst="rect">
            <a:avLst/>
          </a:prstGeom>
          <a:effectLst>
            <a:outerShdw blurRad="50800" dist="38100" dir="2700000" algn="tl" rotWithShape="0">
              <a:prstClr val="black">
                <a:alpha val="40000"/>
              </a:prstClr>
            </a:outerShdw>
          </a:effectLst>
        </p:spPr>
      </p:pic>
      <p:pic>
        <p:nvPicPr>
          <p:cNvPr id="16" name="Image 15" descr="Une image contenant plein air, arbre, sol, plante&#10;&#10;Description générée automatiquement">
            <a:extLst>
              <a:ext uri="{FF2B5EF4-FFF2-40B4-BE49-F238E27FC236}">
                <a16:creationId xmlns:a16="http://schemas.microsoft.com/office/drawing/2014/main" id="{8E73FC7E-4553-C275-7111-028A2A0BC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3637" y="3156570"/>
            <a:ext cx="3737390" cy="2102282"/>
          </a:xfrm>
          <a:prstGeom prst="rect">
            <a:avLst/>
          </a:prstGeom>
          <a:effectLst>
            <a:outerShdw blurRad="50800" dist="38100" dir="2700000" algn="tl" rotWithShape="0">
              <a:prstClr val="black">
                <a:alpha val="40000"/>
              </a:prstClr>
            </a:outerShdw>
          </a:effectLst>
        </p:spPr>
      </p:pic>
      <p:pic>
        <p:nvPicPr>
          <p:cNvPr id="5" name="Image 4" descr="Une image contenant plein air, sol, arbre, bâtiment&#10;&#10;Description générée automatiquement">
            <a:extLst>
              <a:ext uri="{FF2B5EF4-FFF2-40B4-BE49-F238E27FC236}">
                <a16:creationId xmlns:a16="http://schemas.microsoft.com/office/drawing/2014/main" id="{047D9F34-AD3C-8483-F0FF-3EDC4F084B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35093" y="3156570"/>
            <a:ext cx="3737391" cy="2102283"/>
          </a:xfrm>
          <a:prstGeom prst="rect">
            <a:avLst/>
          </a:prstGeom>
          <a:effectLst>
            <a:outerShdw blurRad="50800" dist="38100" dir="2700000" algn="tl" rotWithShape="0">
              <a:prstClr val="black">
                <a:alpha val="40000"/>
              </a:prstClr>
            </a:outerShdw>
          </a:effectLst>
        </p:spPr>
      </p:pic>
      <p:pic>
        <p:nvPicPr>
          <p:cNvPr id="7" name="Image 6" descr="Une image contenant plein air, arbre, plante, maison&#10;&#10;Description générée automatiquement">
            <a:extLst>
              <a:ext uri="{FF2B5EF4-FFF2-40B4-BE49-F238E27FC236}">
                <a16:creationId xmlns:a16="http://schemas.microsoft.com/office/drawing/2014/main" id="{2F536356-716E-7A0D-439D-E1204FECF3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242265" y="3160126"/>
            <a:ext cx="3753646" cy="2111426"/>
          </a:xfrm>
          <a:prstGeom prst="rect">
            <a:avLst/>
          </a:prstGeom>
          <a:effectLst>
            <a:outerShdw blurRad="50800" dist="38100" dir="2700000" algn="tl" rotWithShape="0">
              <a:prstClr val="black">
                <a:alpha val="40000"/>
              </a:prstClr>
            </a:outerShdw>
          </a:effectLst>
        </p:spPr>
      </p:pic>
      <p:sp>
        <p:nvSpPr>
          <p:cNvPr id="8" name="ZoneTexte 7">
            <a:extLst>
              <a:ext uri="{FF2B5EF4-FFF2-40B4-BE49-F238E27FC236}">
                <a16:creationId xmlns:a16="http://schemas.microsoft.com/office/drawing/2014/main" id="{F73AD2CC-49B9-2BAB-2C2B-0DC6446A4D0A}"/>
              </a:ext>
            </a:extLst>
          </p:cNvPr>
          <p:cNvSpPr txBox="1"/>
          <p:nvPr/>
        </p:nvSpPr>
        <p:spPr>
          <a:xfrm>
            <a:off x="2029899" y="939915"/>
            <a:ext cx="8434961" cy="461665"/>
          </a:xfrm>
          <a:prstGeom prst="rect">
            <a:avLst/>
          </a:prstGeom>
          <a:noFill/>
        </p:spPr>
        <p:txBody>
          <a:bodyPr wrap="square" rtlCol="0">
            <a:spAutoFit/>
          </a:bodyPr>
          <a:lstStyle/>
          <a:p>
            <a:pPr algn="ctr"/>
            <a:r>
              <a:rPr lang="fr-FR" sz="2400" b="1" u="sng" dirty="0"/>
              <a:t>Rue Nette : Square Jules et Edmond </a:t>
            </a:r>
            <a:r>
              <a:rPr lang="fr-FR" sz="2400" b="1" u="sng" dirty="0" err="1"/>
              <a:t>Miesse</a:t>
            </a:r>
            <a:r>
              <a:rPr lang="fr-FR" sz="2400" b="1" u="sng" dirty="0"/>
              <a:t> du 04/06/2024</a:t>
            </a:r>
          </a:p>
        </p:txBody>
      </p:sp>
    </p:spTree>
    <p:extLst>
      <p:ext uri="{BB962C8B-B14F-4D97-AF65-F5344CB8AC3E}">
        <p14:creationId xmlns:p14="http://schemas.microsoft.com/office/powerpoint/2010/main" val="1738676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80A3ACBB-140D-3D87-3787-6FC348D0ACBF}"/>
              </a:ext>
            </a:extLst>
          </p:cNvPr>
          <p:cNvSpPr>
            <a:spLocks noGrp="1"/>
          </p:cNvSpPr>
          <p:nvPr>
            <p:ph type="title"/>
          </p:nvPr>
        </p:nvSpPr>
        <p:spPr/>
        <p:txBody>
          <a:bodyPr/>
          <a:lstStyle/>
          <a:p>
            <a:r>
              <a:rPr lang="fr-BE" sz="4400" b="0" i="0" u="none" strike="noStrike" dirty="0">
                <a:solidFill>
                  <a:srgbClr val="000000"/>
                </a:solidFill>
                <a:effectLst/>
                <a:latin typeface="-webkit-standard"/>
              </a:rPr>
              <a:t>Actions en images</a:t>
            </a:r>
            <a:endParaRPr lang="fr-FR" dirty="0"/>
          </a:p>
        </p:txBody>
      </p:sp>
      <p:sp>
        <p:nvSpPr>
          <p:cNvPr id="10" name="ZoneTexte 9">
            <a:extLst>
              <a:ext uri="{FF2B5EF4-FFF2-40B4-BE49-F238E27FC236}">
                <a16:creationId xmlns:a16="http://schemas.microsoft.com/office/drawing/2014/main" id="{06C2AB7C-FCC3-F64D-24D3-8ED0899353C7}"/>
              </a:ext>
            </a:extLst>
          </p:cNvPr>
          <p:cNvSpPr txBox="1"/>
          <p:nvPr/>
        </p:nvSpPr>
        <p:spPr>
          <a:xfrm>
            <a:off x="5079491" y="1343816"/>
            <a:ext cx="1590500" cy="646331"/>
          </a:xfrm>
          <a:prstGeom prst="rect">
            <a:avLst/>
          </a:prstGeom>
          <a:noFill/>
        </p:spPr>
        <p:txBody>
          <a:bodyPr wrap="none" rtlCol="0">
            <a:spAutoFit/>
          </a:bodyPr>
          <a:lstStyle/>
          <a:p>
            <a:pPr algn="ctr"/>
            <a:r>
              <a:rPr lang="fr-FR" sz="3600" b="1" i="1" dirty="0"/>
              <a:t>APRÈS</a:t>
            </a:r>
          </a:p>
        </p:txBody>
      </p:sp>
      <p:pic>
        <p:nvPicPr>
          <p:cNvPr id="18" name="Image 17" descr="Une image contenant plein air, plante, arbre, ciment&#10;&#10;Description générée automatiquement">
            <a:extLst>
              <a:ext uri="{FF2B5EF4-FFF2-40B4-BE49-F238E27FC236}">
                <a16:creationId xmlns:a16="http://schemas.microsoft.com/office/drawing/2014/main" id="{9E4B7A12-D0CA-0FB9-249D-8E0849C89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012877" y="3127710"/>
            <a:ext cx="3710506" cy="2160000"/>
          </a:xfrm>
          <a:prstGeom prst="rect">
            <a:avLst/>
          </a:prstGeom>
          <a:effectLst>
            <a:outerShdw blurRad="50800" dist="38100" dir="2700000" algn="tl" rotWithShape="0">
              <a:prstClr val="black">
                <a:alpha val="40000"/>
              </a:prstClr>
            </a:outerShdw>
          </a:effectLst>
        </p:spPr>
      </p:pic>
      <p:pic>
        <p:nvPicPr>
          <p:cNvPr id="20" name="Image 19" descr="Une image contenant plein air, bâtiment, route, Bitume&#10;&#10;Description générée automatiquement">
            <a:extLst>
              <a:ext uri="{FF2B5EF4-FFF2-40B4-BE49-F238E27FC236}">
                <a16:creationId xmlns:a16="http://schemas.microsoft.com/office/drawing/2014/main" id="{86768711-1D30-CC85-D962-4255891B9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620" y="2867283"/>
            <a:ext cx="4800000" cy="2700000"/>
          </a:xfrm>
          <a:prstGeom prst="rect">
            <a:avLst/>
          </a:prstGeom>
          <a:effectLst>
            <a:outerShdw blurRad="50800" dist="38100" dir="2700000" algn="tl" rotWithShape="0">
              <a:prstClr val="black">
                <a:alpha val="40000"/>
              </a:prstClr>
            </a:outerShdw>
          </a:effectLst>
        </p:spPr>
      </p:pic>
      <p:pic>
        <p:nvPicPr>
          <p:cNvPr id="22" name="Image 21" descr="Une image contenant plein air, arbre, ciment, sol&#10;&#10;Description générée automatiquement">
            <a:extLst>
              <a:ext uri="{FF2B5EF4-FFF2-40B4-BE49-F238E27FC236}">
                <a16:creationId xmlns:a16="http://schemas.microsoft.com/office/drawing/2014/main" id="{F317816A-C6A8-3CDF-3CDD-0CA1FC473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25385" y="3127712"/>
            <a:ext cx="3710507" cy="2160000"/>
          </a:xfrm>
          <a:prstGeom prst="rect">
            <a:avLst/>
          </a:prstGeom>
          <a:effectLst>
            <a:outerShdw blurRad="50800" dist="38100" dir="2700000" algn="tl" rotWithShape="0">
              <a:prstClr val="black">
                <a:alpha val="40000"/>
              </a:prstClr>
            </a:outerShdw>
          </a:effectLst>
        </p:spPr>
      </p:pic>
      <p:sp>
        <p:nvSpPr>
          <p:cNvPr id="2" name="ZoneTexte 1">
            <a:extLst>
              <a:ext uri="{FF2B5EF4-FFF2-40B4-BE49-F238E27FC236}">
                <a16:creationId xmlns:a16="http://schemas.microsoft.com/office/drawing/2014/main" id="{A55E4E2B-0C58-18B1-4F0B-CC03D1FC9EEA}"/>
              </a:ext>
            </a:extLst>
          </p:cNvPr>
          <p:cNvSpPr txBox="1"/>
          <p:nvPr/>
        </p:nvSpPr>
        <p:spPr>
          <a:xfrm>
            <a:off x="2029899" y="939915"/>
            <a:ext cx="8434961" cy="461665"/>
          </a:xfrm>
          <a:prstGeom prst="rect">
            <a:avLst/>
          </a:prstGeom>
          <a:noFill/>
        </p:spPr>
        <p:txBody>
          <a:bodyPr wrap="square" rtlCol="0">
            <a:spAutoFit/>
          </a:bodyPr>
          <a:lstStyle/>
          <a:p>
            <a:pPr algn="ctr"/>
            <a:r>
              <a:rPr lang="fr-FR" sz="2400" b="1" u="sng" dirty="0"/>
              <a:t>Rue Nette : Square Jules et Edmond </a:t>
            </a:r>
            <a:r>
              <a:rPr lang="fr-FR" sz="2400" b="1" u="sng" dirty="0" err="1"/>
              <a:t>Miesse</a:t>
            </a:r>
            <a:r>
              <a:rPr lang="fr-FR" sz="2400" b="1" u="sng" dirty="0"/>
              <a:t> du 04/06/2024</a:t>
            </a:r>
          </a:p>
        </p:txBody>
      </p:sp>
    </p:spTree>
    <p:extLst>
      <p:ext uri="{BB962C8B-B14F-4D97-AF65-F5344CB8AC3E}">
        <p14:creationId xmlns:p14="http://schemas.microsoft.com/office/powerpoint/2010/main" val="3404256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80A3ACBB-140D-3D87-3787-6FC348D0ACBF}"/>
              </a:ext>
            </a:extLst>
          </p:cNvPr>
          <p:cNvSpPr>
            <a:spLocks noGrp="1"/>
          </p:cNvSpPr>
          <p:nvPr>
            <p:ph type="title"/>
          </p:nvPr>
        </p:nvSpPr>
        <p:spPr/>
        <p:txBody>
          <a:bodyPr/>
          <a:lstStyle/>
          <a:p>
            <a:r>
              <a:rPr lang="fr-BE" sz="4400" b="0" i="0" u="none" strike="noStrike" dirty="0">
                <a:solidFill>
                  <a:srgbClr val="000000"/>
                </a:solidFill>
                <a:effectLst/>
                <a:latin typeface="-webkit-standard"/>
              </a:rPr>
              <a:t>Actions en images</a:t>
            </a:r>
            <a:endParaRPr lang="fr-FR" dirty="0"/>
          </a:p>
        </p:txBody>
      </p:sp>
      <p:sp>
        <p:nvSpPr>
          <p:cNvPr id="5" name="ZoneTexte 4">
            <a:extLst>
              <a:ext uri="{FF2B5EF4-FFF2-40B4-BE49-F238E27FC236}">
                <a16:creationId xmlns:a16="http://schemas.microsoft.com/office/drawing/2014/main" id="{04B2EC8D-639F-BA45-CA46-BD14CA07D83A}"/>
              </a:ext>
            </a:extLst>
          </p:cNvPr>
          <p:cNvSpPr txBox="1"/>
          <p:nvPr/>
        </p:nvSpPr>
        <p:spPr>
          <a:xfrm>
            <a:off x="815723" y="3429000"/>
            <a:ext cx="2091726" cy="923330"/>
          </a:xfrm>
          <a:prstGeom prst="rect">
            <a:avLst/>
          </a:prstGeom>
          <a:noFill/>
        </p:spPr>
        <p:txBody>
          <a:bodyPr wrap="none" rtlCol="0">
            <a:spAutoFit/>
          </a:bodyPr>
          <a:lstStyle/>
          <a:p>
            <a:r>
              <a:rPr lang="fr-FR" dirty="0"/>
              <a:t>RUBALISÉ</a:t>
            </a:r>
          </a:p>
          <a:p>
            <a:r>
              <a:rPr lang="fr-FR"/>
              <a:t>AUTEUR </a:t>
            </a:r>
            <a:r>
              <a:rPr lang="fr-FR" dirty="0"/>
              <a:t>IDENTIFIÉ</a:t>
            </a:r>
          </a:p>
          <a:p>
            <a:r>
              <a:rPr lang="fr-FR" b="1" u="sng" dirty="0"/>
              <a:t>SANCTIONNÉ</a:t>
            </a:r>
          </a:p>
        </p:txBody>
      </p:sp>
      <p:pic>
        <p:nvPicPr>
          <p:cNvPr id="6" name="Image 5" descr="Une image contenant plein air, plante, bâtiment, Poubelle&#10;&#10;Description générée automatiquement">
            <a:extLst>
              <a:ext uri="{FF2B5EF4-FFF2-40B4-BE49-F238E27FC236}">
                <a16:creationId xmlns:a16="http://schemas.microsoft.com/office/drawing/2014/main" id="{86A0C912-D611-E8AD-BA5F-1ECEF0209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96000" y="2235679"/>
            <a:ext cx="4800000" cy="3600000"/>
          </a:xfrm>
          <a:prstGeom prst="rect">
            <a:avLst/>
          </a:prstGeom>
          <a:effectLst>
            <a:outerShdw blurRad="50800" dist="38100" dir="2700000" algn="tl" rotWithShape="0">
              <a:prstClr val="black">
                <a:alpha val="40000"/>
              </a:prstClr>
            </a:outerShdw>
          </a:effectLst>
        </p:spPr>
      </p:pic>
      <p:sp>
        <p:nvSpPr>
          <p:cNvPr id="2" name="ZoneTexte 1">
            <a:extLst>
              <a:ext uri="{FF2B5EF4-FFF2-40B4-BE49-F238E27FC236}">
                <a16:creationId xmlns:a16="http://schemas.microsoft.com/office/drawing/2014/main" id="{00FAD372-DCF5-6D5A-F240-75839B5E246F}"/>
              </a:ext>
            </a:extLst>
          </p:cNvPr>
          <p:cNvSpPr txBox="1"/>
          <p:nvPr/>
        </p:nvSpPr>
        <p:spPr>
          <a:xfrm>
            <a:off x="2029899" y="939915"/>
            <a:ext cx="8434961" cy="461665"/>
          </a:xfrm>
          <a:prstGeom prst="rect">
            <a:avLst/>
          </a:prstGeom>
          <a:noFill/>
        </p:spPr>
        <p:txBody>
          <a:bodyPr wrap="square" rtlCol="0">
            <a:spAutoFit/>
          </a:bodyPr>
          <a:lstStyle/>
          <a:p>
            <a:pPr algn="ctr"/>
            <a:r>
              <a:rPr lang="fr-FR" sz="2400" b="1" u="sng" dirty="0"/>
              <a:t>Enquête de quartier du 06/05/2024: Avenue Gounod</a:t>
            </a:r>
          </a:p>
        </p:txBody>
      </p:sp>
    </p:spTree>
    <p:extLst>
      <p:ext uri="{BB962C8B-B14F-4D97-AF65-F5344CB8AC3E}">
        <p14:creationId xmlns:p14="http://schemas.microsoft.com/office/powerpoint/2010/main" val="4043183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80A3ACBB-140D-3D87-3787-6FC348D0ACBF}"/>
              </a:ext>
            </a:extLst>
          </p:cNvPr>
          <p:cNvSpPr>
            <a:spLocks noGrp="1"/>
          </p:cNvSpPr>
          <p:nvPr>
            <p:ph type="title"/>
          </p:nvPr>
        </p:nvSpPr>
        <p:spPr/>
        <p:txBody>
          <a:bodyPr/>
          <a:lstStyle/>
          <a:p>
            <a:r>
              <a:rPr lang="fr-BE" sz="4400" b="0" i="0" u="none" strike="noStrike" dirty="0">
                <a:solidFill>
                  <a:srgbClr val="000000"/>
                </a:solidFill>
                <a:effectLst/>
                <a:latin typeface="-webkit-standard"/>
              </a:rPr>
              <a:t>Actions en images</a:t>
            </a:r>
            <a:endParaRPr lang="fr-FR" dirty="0"/>
          </a:p>
        </p:txBody>
      </p:sp>
      <p:pic>
        <p:nvPicPr>
          <p:cNvPr id="3" name="Image 2" descr="Une image contenant plein air, véhicule, bâtiment, Poubelle&#10;&#10;Description générée automatiquement">
            <a:extLst>
              <a:ext uri="{FF2B5EF4-FFF2-40B4-BE49-F238E27FC236}">
                <a16:creationId xmlns:a16="http://schemas.microsoft.com/office/drawing/2014/main" id="{87A8CEFA-5ECB-3F38-FCFE-43913B5BB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127379" y="1727797"/>
            <a:ext cx="6240000" cy="4680000"/>
          </a:xfrm>
          <a:prstGeom prst="rect">
            <a:avLst/>
          </a:prstGeom>
          <a:effectLst>
            <a:outerShdw blurRad="50800" dist="38100" dir="2700000" algn="tl" rotWithShape="0">
              <a:prstClr val="black">
                <a:alpha val="40000"/>
              </a:prstClr>
            </a:outerShdw>
          </a:effectLst>
        </p:spPr>
      </p:pic>
      <p:sp>
        <p:nvSpPr>
          <p:cNvPr id="5" name="ZoneTexte 4">
            <a:extLst>
              <a:ext uri="{FF2B5EF4-FFF2-40B4-BE49-F238E27FC236}">
                <a16:creationId xmlns:a16="http://schemas.microsoft.com/office/drawing/2014/main" id="{04B2EC8D-639F-BA45-CA46-BD14CA07D83A}"/>
              </a:ext>
            </a:extLst>
          </p:cNvPr>
          <p:cNvSpPr txBox="1"/>
          <p:nvPr/>
        </p:nvSpPr>
        <p:spPr>
          <a:xfrm>
            <a:off x="237566" y="3429000"/>
            <a:ext cx="2587055" cy="923330"/>
          </a:xfrm>
          <a:prstGeom prst="rect">
            <a:avLst/>
          </a:prstGeom>
          <a:noFill/>
        </p:spPr>
        <p:txBody>
          <a:bodyPr wrap="none" rtlCol="0">
            <a:spAutoFit/>
          </a:bodyPr>
          <a:lstStyle/>
          <a:p>
            <a:r>
              <a:rPr lang="fr-FR" dirty="0"/>
              <a:t>RUBALISÉ</a:t>
            </a:r>
          </a:p>
          <a:p>
            <a:r>
              <a:rPr lang="fr-FR" dirty="0"/>
              <a:t>AUTEUR NON IDENTIFIÉ</a:t>
            </a:r>
          </a:p>
          <a:p>
            <a:r>
              <a:rPr lang="fr-FR" b="1" u="sng" dirty="0"/>
              <a:t>NON SANCTIONNÉ</a:t>
            </a:r>
          </a:p>
        </p:txBody>
      </p:sp>
      <p:sp>
        <p:nvSpPr>
          <p:cNvPr id="2" name="ZoneTexte 1">
            <a:extLst>
              <a:ext uri="{FF2B5EF4-FFF2-40B4-BE49-F238E27FC236}">
                <a16:creationId xmlns:a16="http://schemas.microsoft.com/office/drawing/2014/main" id="{355B52EA-A550-A441-19B1-5BDA5F0FAF52}"/>
              </a:ext>
            </a:extLst>
          </p:cNvPr>
          <p:cNvSpPr txBox="1"/>
          <p:nvPr/>
        </p:nvSpPr>
        <p:spPr>
          <a:xfrm>
            <a:off x="2029899" y="939915"/>
            <a:ext cx="8434961" cy="461665"/>
          </a:xfrm>
          <a:prstGeom prst="rect">
            <a:avLst/>
          </a:prstGeom>
          <a:noFill/>
        </p:spPr>
        <p:txBody>
          <a:bodyPr wrap="square" rtlCol="0">
            <a:spAutoFit/>
          </a:bodyPr>
          <a:lstStyle/>
          <a:p>
            <a:pPr algn="ctr"/>
            <a:r>
              <a:rPr lang="fr-FR" sz="2400" b="1" u="sng" dirty="0"/>
              <a:t>Enquête de quartier du 27/03/2024: Avenue Marius Renard</a:t>
            </a:r>
          </a:p>
        </p:txBody>
      </p:sp>
    </p:spTree>
    <p:extLst>
      <p:ext uri="{BB962C8B-B14F-4D97-AF65-F5344CB8AC3E}">
        <p14:creationId xmlns:p14="http://schemas.microsoft.com/office/powerpoint/2010/main" val="860687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80A3ACBB-140D-3D87-3787-6FC348D0ACBF}"/>
              </a:ext>
            </a:extLst>
          </p:cNvPr>
          <p:cNvSpPr>
            <a:spLocks noGrp="1"/>
          </p:cNvSpPr>
          <p:nvPr>
            <p:ph type="title"/>
          </p:nvPr>
        </p:nvSpPr>
        <p:spPr/>
        <p:txBody>
          <a:bodyPr/>
          <a:lstStyle/>
          <a:p>
            <a:r>
              <a:rPr lang="fr-BE" sz="4400" b="0" i="0" u="none" strike="noStrike" dirty="0">
                <a:solidFill>
                  <a:srgbClr val="000000"/>
                </a:solidFill>
                <a:effectLst/>
                <a:latin typeface="-webkit-standard"/>
              </a:rPr>
              <a:t>Actions en images</a:t>
            </a:r>
            <a:endParaRPr lang="fr-FR" dirty="0"/>
          </a:p>
        </p:txBody>
      </p:sp>
      <p:pic>
        <p:nvPicPr>
          <p:cNvPr id="3" name="Image 2" descr="Une image contenant Poubelle, Sac plastique, saleté, conteneur&#10;&#10;Description générée automatiquement">
            <a:extLst>
              <a:ext uri="{FF2B5EF4-FFF2-40B4-BE49-F238E27FC236}">
                <a16:creationId xmlns:a16="http://schemas.microsoft.com/office/drawing/2014/main" id="{FC76E902-78A0-B09F-648C-97DD2B4F1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31950">
            <a:off x="3338778" y="2041520"/>
            <a:ext cx="3177542" cy="2383157"/>
          </a:xfrm>
          <a:prstGeom prst="rect">
            <a:avLst/>
          </a:prstGeom>
          <a:effectLst>
            <a:outerShdw blurRad="50800" dist="38100" dir="2700000" algn="tl" rotWithShape="0">
              <a:prstClr val="black">
                <a:alpha val="40000"/>
              </a:prstClr>
            </a:outerShdw>
          </a:effectLst>
        </p:spPr>
      </p:pic>
      <p:pic>
        <p:nvPicPr>
          <p:cNvPr id="6" name="Image 5" descr="Une image contenant plante, plein air, sol, arbre&#10;&#10;Description générée automatiquement">
            <a:extLst>
              <a:ext uri="{FF2B5EF4-FFF2-40B4-BE49-F238E27FC236}">
                <a16:creationId xmlns:a16="http://schemas.microsoft.com/office/drawing/2014/main" id="{1236A4CE-2606-F90C-3706-60EB58C54D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4993" y="4207296"/>
            <a:ext cx="3229247" cy="2421935"/>
          </a:xfrm>
          <a:prstGeom prst="rect">
            <a:avLst/>
          </a:prstGeom>
          <a:effectLst>
            <a:outerShdw blurRad="50800" dist="38100" dir="2700000" algn="tl" rotWithShape="0">
              <a:prstClr val="black">
                <a:alpha val="40000"/>
              </a:prstClr>
            </a:outerShdw>
          </a:effectLst>
        </p:spPr>
      </p:pic>
      <p:pic>
        <p:nvPicPr>
          <p:cNvPr id="10" name="Image 9" descr="Une image contenant plein air, herbe, pneu, roue&#10;&#10;Description générée automatiquement">
            <a:extLst>
              <a:ext uri="{FF2B5EF4-FFF2-40B4-BE49-F238E27FC236}">
                <a16:creationId xmlns:a16="http://schemas.microsoft.com/office/drawing/2014/main" id="{EB19CF93-1943-EAFF-4985-17014EE221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485036">
            <a:off x="2799456" y="4429107"/>
            <a:ext cx="2146922" cy="1610191"/>
          </a:xfrm>
          <a:prstGeom prst="rect">
            <a:avLst/>
          </a:prstGeom>
          <a:effectLst>
            <a:outerShdw blurRad="50800" dist="38100" dir="2700000" algn="tl" rotWithShape="0">
              <a:prstClr val="black">
                <a:alpha val="40000"/>
              </a:prstClr>
            </a:outerShdw>
          </a:effectLst>
        </p:spPr>
      </p:pic>
      <p:pic>
        <p:nvPicPr>
          <p:cNvPr id="12" name="Image 11" descr="Une image contenant Sac plastique, plein air, déchets, Sac poubelle&#10;&#10;Description générée automatiquement">
            <a:extLst>
              <a:ext uri="{FF2B5EF4-FFF2-40B4-BE49-F238E27FC236}">
                <a16:creationId xmlns:a16="http://schemas.microsoft.com/office/drawing/2014/main" id="{5E389B16-580D-FEF1-39A2-31F4D256F8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7249" y="4220299"/>
            <a:ext cx="2703743" cy="2027807"/>
          </a:xfrm>
          <a:prstGeom prst="rect">
            <a:avLst/>
          </a:prstGeom>
          <a:effectLst>
            <a:outerShdw blurRad="50800" dist="38100" dir="2700000" algn="tl" rotWithShape="0">
              <a:prstClr val="black">
                <a:alpha val="40000"/>
              </a:prstClr>
            </a:outerShdw>
          </a:effectLst>
        </p:spPr>
      </p:pic>
      <p:pic>
        <p:nvPicPr>
          <p:cNvPr id="15" name="Image 14" descr="Une image contenant texte, journal, mammifère, Sac plastique&#10;&#10;Description générée automatiquement">
            <a:extLst>
              <a:ext uri="{FF2B5EF4-FFF2-40B4-BE49-F238E27FC236}">
                <a16:creationId xmlns:a16="http://schemas.microsoft.com/office/drawing/2014/main" id="{1281842E-AD44-D9DD-2912-CABFA767EE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485738">
            <a:off x="8885283" y="3406665"/>
            <a:ext cx="3260635" cy="2445476"/>
          </a:xfrm>
          <a:prstGeom prst="rect">
            <a:avLst/>
          </a:prstGeom>
          <a:effectLst>
            <a:outerShdw blurRad="50800" dist="38100" dir="2700000" algn="tl" rotWithShape="0">
              <a:prstClr val="black">
                <a:alpha val="40000"/>
              </a:prstClr>
            </a:outerShdw>
          </a:effectLst>
        </p:spPr>
      </p:pic>
      <p:pic>
        <p:nvPicPr>
          <p:cNvPr id="17" name="Image 16" descr="Une image contenant Sac plastique, déchets, plein air, sac&#10;&#10;Description générée automatiquement">
            <a:extLst>
              <a:ext uri="{FF2B5EF4-FFF2-40B4-BE49-F238E27FC236}">
                <a16:creationId xmlns:a16="http://schemas.microsoft.com/office/drawing/2014/main" id="{8DE18FC1-65ED-B7DF-CBA9-45DE93DCE2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67537">
            <a:off x="6444317" y="1933259"/>
            <a:ext cx="3127219" cy="2345415"/>
          </a:xfrm>
          <a:prstGeom prst="rect">
            <a:avLst/>
          </a:prstGeom>
          <a:effectLst>
            <a:outerShdw blurRad="50800" dist="38100" dir="2700000" algn="tl" rotWithShape="0">
              <a:prstClr val="black">
                <a:alpha val="40000"/>
              </a:prstClr>
            </a:outerShdw>
          </a:effectLst>
        </p:spPr>
      </p:pic>
      <p:pic>
        <p:nvPicPr>
          <p:cNvPr id="21" name="Image 20" descr="Une image contenant plein air, sol, Poubelle, bleu&#10;&#10;Description générée automatiquement">
            <a:extLst>
              <a:ext uri="{FF2B5EF4-FFF2-40B4-BE49-F238E27FC236}">
                <a16:creationId xmlns:a16="http://schemas.microsoft.com/office/drawing/2014/main" id="{D9161E4C-6781-55F0-86A0-6F4268B9FA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030" y="1932023"/>
            <a:ext cx="2921726" cy="2191295"/>
          </a:xfrm>
          <a:prstGeom prst="rect">
            <a:avLst/>
          </a:prstGeom>
          <a:effectLst>
            <a:outerShdw blurRad="50800" dist="38100" dir="2700000" algn="tl" rotWithShape="0">
              <a:prstClr val="black">
                <a:alpha val="40000"/>
              </a:prstClr>
            </a:outerShdw>
          </a:effectLst>
        </p:spPr>
      </p:pic>
      <p:sp>
        <p:nvSpPr>
          <p:cNvPr id="2" name="ZoneTexte 1">
            <a:extLst>
              <a:ext uri="{FF2B5EF4-FFF2-40B4-BE49-F238E27FC236}">
                <a16:creationId xmlns:a16="http://schemas.microsoft.com/office/drawing/2014/main" id="{398EB2E4-B412-E0F1-0AF5-D60C0FA2B2E9}"/>
              </a:ext>
            </a:extLst>
          </p:cNvPr>
          <p:cNvSpPr txBox="1"/>
          <p:nvPr/>
        </p:nvSpPr>
        <p:spPr>
          <a:xfrm>
            <a:off x="2029899" y="939915"/>
            <a:ext cx="8434961" cy="461665"/>
          </a:xfrm>
          <a:prstGeom prst="rect">
            <a:avLst/>
          </a:prstGeom>
          <a:noFill/>
        </p:spPr>
        <p:txBody>
          <a:bodyPr wrap="square" rtlCol="0">
            <a:spAutoFit/>
          </a:bodyPr>
          <a:lstStyle/>
          <a:p>
            <a:pPr algn="ctr"/>
            <a:r>
              <a:rPr lang="fr-FR" sz="2400" b="1" u="sng" dirty="0"/>
              <a:t>Enquêtes de quartier : ET BIEN D’AUTRES...</a:t>
            </a:r>
          </a:p>
        </p:txBody>
      </p:sp>
    </p:spTree>
    <p:extLst>
      <p:ext uri="{BB962C8B-B14F-4D97-AF65-F5344CB8AC3E}">
        <p14:creationId xmlns:p14="http://schemas.microsoft.com/office/powerpoint/2010/main" val="3115723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733AA32-BCE2-499E-CC00-80F7E0ADA02F}"/>
              </a:ext>
            </a:extLst>
          </p:cNvPr>
          <p:cNvSpPr txBox="1"/>
          <p:nvPr/>
        </p:nvSpPr>
        <p:spPr>
          <a:xfrm>
            <a:off x="2980354" y="549085"/>
            <a:ext cx="5615007" cy="707886"/>
          </a:xfrm>
          <a:prstGeom prst="rect">
            <a:avLst/>
          </a:prstGeom>
          <a:noFill/>
        </p:spPr>
        <p:txBody>
          <a:bodyPr wrap="square" rtlCol="0">
            <a:spAutoFit/>
          </a:bodyPr>
          <a:lstStyle/>
          <a:p>
            <a:pPr algn="ctr"/>
            <a:r>
              <a:rPr lang="fr-FR" sz="4000" dirty="0"/>
              <a:t>Merci de votre attention</a:t>
            </a:r>
          </a:p>
        </p:txBody>
      </p:sp>
      <p:pic>
        <p:nvPicPr>
          <p:cNvPr id="3" name="Image 2" descr="Une image contenant texte, capture d’écran, Police, ligne&#10;&#10;Description générée automatiquement">
            <a:extLst>
              <a:ext uri="{FF2B5EF4-FFF2-40B4-BE49-F238E27FC236}">
                <a16:creationId xmlns:a16="http://schemas.microsoft.com/office/drawing/2014/main" id="{89DAEF46-95AA-D7AB-1C12-54CC397D2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903028"/>
            <a:ext cx="7772400" cy="5498903"/>
          </a:xfrm>
          <a:prstGeom prst="rect">
            <a:avLst/>
          </a:prstGeom>
        </p:spPr>
      </p:pic>
    </p:spTree>
    <p:extLst>
      <p:ext uri="{BB962C8B-B14F-4D97-AF65-F5344CB8AC3E}">
        <p14:creationId xmlns:p14="http://schemas.microsoft.com/office/powerpoint/2010/main" val="2107590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re 26">
            <a:extLst>
              <a:ext uri="{FF2B5EF4-FFF2-40B4-BE49-F238E27FC236}">
                <a16:creationId xmlns:a16="http://schemas.microsoft.com/office/drawing/2014/main" id="{0EEA7459-23A2-E293-1A85-99743C9827B5}"/>
              </a:ext>
            </a:extLst>
          </p:cNvPr>
          <p:cNvSpPr>
            <a:spLocks noGrp="1"/>
          </p:cNvSpPr>
          <p:nvPr>
            <p:ph type="title"/>
          </p:nvPr>
        </p:nvSpPr>
        <p:spPr/>
        <p:txBody>
          <a:bodyPr/>
          <a:lstStyle/>
          <a:p>
            <a:r>
              <a:rPr lang="fr-FR" dirty="0"/>
              <a:t>Troisième présentation : nouvelles mesures</a:t>
            </a:r>
          </a:p>
        </p:txBody>
      </p:sp>
      <p:sp>
        <p:nvSpPr>
          <p:cNvPr id="28" name="ZoneTexte 27">
            <a:extLst>
              <a:ext uri="{FF2B5EF4-FFF2-40B4-BE49-F238E27FC236}">
                <a16:creationId xmlns:a16="http://schemas.microsoft.com/office/drawing/2014/main" id="{ACEF0C38-A8D3-CB5B-D078-938287FD961B}"/>
              </a:ext>
            </a:extLst>
          </p:cNvPr>
          <p:cNvSpPr txBox="1"/>
          <p:nvPr/>
        </p:nvSpPr>
        <p:spPr>
          <a:xfrm>
            <a:off x="1207910" y="1343818"/>
            <a:ext cx="9307690" cy="4893647"/>
          </a:xfrm>
          <a:prstGeom prst="rect">
            <a:avLst/>
          </a:prstGeom>
          <a:noFill/>
        </p:spPr>
        <p:txBody>
          <a:bodyPr wrap="square" rtlCol="0">
            <a:spAutoFit/>
          </a:bodyPr>
          <a:lstStyle/>
          <a:p>
            <a:r>
              <a:rPr lang="fr-FR" sz="2400" dirty="0"/>
              <a:t>Cette troisième présentation n’est pas une répétition des présentations précédentes. Nous exposerons les ajustements et les nouvelles dispositions prises dans le cadre du plan stratégique.</a:t>
            </a:r>
          </a:p>
          <a:p>
            <a:endParaRPr lang="fr-FR" sz="2400" dirty="0"/>
          </a:p>
          <a:p>
            <a:r>
              <a:rPr lang="fr-FR" sz="2400" dirty="0"/>
              <a:t>Nous aborderons les points suivants:</a:t>
            </a:r>
          </a:p>
          <a:p>
            <a:endParaRPr lang="fr-FR" sz="2400" dirty="0"/>
          </a:p>
          <a:p>
            <a:pPr marL="514350" indent="-514350">
              <a:buFont typeface="+mj-lt"/>
              <a:buAutoNum type="arabicPeriod"/>
            </a:pPr>
            <a:r>
              <a:rPr lang="fr-FR" sz="2400" dirty="0"/>
              <a:t>Composition du personnel</a:t>
            </a:r>
          </a:p>
          <a:p>
            <a:pPr marL="514350" indent="-514350">
              <a:buFont typeface="+mj-lt"/>
              <a:buAutoNum type="arabicPeriod"/>
            </a:pPr>
            <a:r>
              <a:rPr lang="fr-FR" sz="2400" dirty="0"/>
              <a:t>Cellule Médiation &amp; Verbalisation</a:t>
            </a:r>
          </a:p>
          <a:p>
            <a:pPr marL="514350" indent="-514350">
              <a:buFont typeface="+mj-lt"/>
              <a:buAutoNum type="arabicPeriod"/>
            </a:pPr>
            <a:r>
              <a:rPr lang="fr-FR" sz="2400" dirty="0"/>
              <a:t>Résultats sur le terrain</a:t>
            </a:r>
          </a:p>
          <a:p>
            <a:pPr marL="514350" indent="-514350">
              <a:buFont typeface="+mj-lt"/>
              <a:buAutoNum type="arabicPeriod"/>
            </a:pPr>
            <a:r>
              <a:rPr lang="fr-FR" sz="2400" dirty="0"/>
              <a:t>Mini-</a:t>
            </a:r>
            <a:r>
              <a:rPr lang="fr-FR" sz="2400" dirty="0" err="1"/>
              <a:t>Recyparks</a:t>
            </a:r>
            <a:endParaRPr lang="fr-FR" sz="2400" dirty="0"/>
          </a:p>
          <a:p>
            <a:pPr marL="514350" indent="-514350">
              <a:buFont typeface="+mj-lt"/>
              <a:buAutoNum type="arabicPeriod"/>
            </a:pPr>
            <a:r>
              <a:rPr lang="fr-FR" sz="2400" dirty="0"/>
              <a:t>Investissements</a:t>
            </a:r>
          </a:p>
          <a:p>
            <a:pPr marL="514350" indent="-514350">
              <a:buFont typeface="+mj-lt"/>
              <a:buAutoNum type="arabicPeriod"/>
            </a:pPr>
            <a:r>
              <a:rPr lang="fr-FR" sz="2400" dirty="0"/>
              <a:t>Divers</a:t>
            </a:r>
          </a:p>
          <a:p>
            <a:pPr marL="514350" indent="-514350">
              <a:buFont typeface="+mj-lt"/>
              <a:buAutoNum type="arabicPeriod"/>
            </a:pPr>
            <a:r>
              <a:rPr lang="fr-BE" sz="2400" b="0" i="0" u="none" strike="noStrike" dirty="0">
                <a:solidFill>
                  <a:srgbClr val="000000"/>
                </a:solidFill>
                <a:effectLst/>
                <a:latin typeface="-webkit-standard"/>
              </a:rPr>
              <a:t>Actions en images</a:t>
            </a:r>
            <a:endParaRPr lang="fr-FR" sz="2400" dirty="0"/>
          </a:p>
        </p:txBody>
      </p:sp>
    </p:spTree>
    <p:extLst>
      <p:ext uri="{BB962C8B-B14F-4D97-AF65-F5344CB8AC3E}">
        <p14:creationId xmlns:p14="http://schemas.microsoft.com/office/powerpoint/2010/main" val="3440438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ZoneTexte 27">
            <a:extLst>
              <a:ext uri="{FF2B5EF4-FFF2-40B4-BE49-F238E27FC236}">
                <a16:creationId xmlns:a16="http://schemas.microsoft.com/office/drawing/2014/main" id="{ACEF0C38-A8D3-CB5B-D078-938287FD961B}"/>
              </a:ext>
            </a:extLst>
          </p:cNvPr>
          <p:cNvSpPr txBox="1"/>
          <p:nvPr/>
        </p:nvSpPr>
        <p:spPr>
          <a:xfrm>
            <a:off x="2209908" y="1720840"/>
            <a:ext cx="7772184" cy="3970318"/>
          </a:xfrm>
          <a:prstGeom prst="rect">
            <a:avLst/>
          </a:prstGeom>
          <a:noFill/>
        </p:spPr>
        <p:txBody>
          <a:bodyPr wrap="square" rtlCol="0">
            <a:spAutoFit/>
          </a:bodyPr>
          <a:lstStyle/>
          <a:p>
            <a:pPr marL="514350" indent="-514350">
              <a:buFont typeface="+mj-lt"/>
              <a:buAutoNum type="arabicPeriod"/>
            </a:pPr>
            <a:r>
              <a:rPr lang="fr-FR" sz="3600" dirty="0">
                <a:solidFill>
                  <a:srgbClr val="FF0000"/>
                </a:solidFill>
              </a:rPr>
              <a:t>Composition du personnel</a:t>
            </a:r>
          </a:p>
          <a:p>
            <a:pPr marL="514350" indent="-514350">
              <a:buFont typeface="+mj-lt"/>
              <a:buAutoNum type="arabicPeriod"/>
            </a:pPr>
            <a:r>
              <a:rPr lang="fr-FR" sz="3600" dirty="0"/>
              <a:t>Cellule Médiation &amp; Verbalisation</a:t>
            </a:r>
          </a:p>
          <a:p>
            <a:pPr marL="514350" indent="-514350">
              <a:buFont typeface="+mj-lt"/>
              <a:buAutoNum type="arabicPeriod"/>
            </a:pPr>
            <a:r>
              <a:rPr lang="fr-FR" sz="3600" dirty="0"/>
              <a:t>Résultats sur le terrain</a:t>
            </a:r>
          </a:p>
          <a:p>
            <a:pPr marL="514350" indent="-514350">
              <a:buFont typeface="+mj-lt"/>
              <a:buAutoNum type="arabicPeriod"/>
            </a:pPr>
            <a:r>
              <a:rPr lang="fr-FR" sz="3600" dirty="0"/>
              <a:t>Mini-</a:t>
            </a:r>
            <a:r>
              <a:rPr lang="fr-FR" sz="3600" dirty="0" err="1"/>
              <a:t>Recyparks</a:t>
            </a:r>
            <a:endParaRPr lang="fr-FR" sz="3600" dirty="0"/>
          </a:p>
          <a:p>
            <a:pPr marL="514350" indent="-514350">
              <a:buFont typeface="+mj-lt"/>
              <a:buAutoNum type="arabicPeriod"/>
            </a:pPr>
            <a:r>
              <a:rPr lang="fr-FR" sz="3600" dirty="0"/>
              <a:t>Investissements</a:t>
            </a:r>
          </a:p>
          <a:p>
            <a:pPr marL="514350" indent="-514350">
              <a:buFont typeface="+mj-lt"/>
              <a:buAutoNum type="arabicPeriod"/>
            </a:pPr>
            <a:r>
              <a:rPr lang="fr-FR" sz="3600" dirty="0"/>
              <a:t>Divers</a:t>
            </a:r>
          </a:p>
          <a:p>
            <a:pPr marL="514350" indent="-514350">
              <a:buFont typeface="+mj-lt"/>
              <a:buAutoNum type="arabicPeriod"/>
            </a:pPr>
            <a:r>
              <a:rPr lang="fr-BE" sz="3600" b="0" i="0" u="none" strike="noStrike" dirty="0">
                <a:solidFill>
                  <a:srgbClr val="000000"/>
                </a:solidFill>
                <a:effectLst/>
                <a:latin typeface="-webkit-standard"/>
              </a:rPr>
              <a:t>Actions en images</a:t>
            </a:r>
            <a:endParaRPr lang="fr-FR" sz="3600" dirty="0"/>
          </a:p>
        </p:txBody>
      </p:sp>
      <p:sp>
        <p:nvSpPr>
          <p:cNvPr id="4" name="Titre 26">
            <a:extLst>
              <a:ext uri="{FF2B5EF4-FFF2-40B4-BE49-F238E27FC236}">
                <a16:creationId xmlns:a16="http://schemas.microsoft.com/office/drawing/2014/main" id="{ED4CBB0A-067F-F66A-9C1B-DA37A4228C23}"/>
              </a:ext>
            </a:extLst>
          </p:cNvPr>
          <p:cNvSpPr>
            <a:spLocks noGrp="1"/>
          </p:cNvSpPr>
          <p:nvPr>
            <p:ph type="title"/>
          </p:nvPr>
        </p:nvSpPr>
        <p:spPr>
          <a:xfrm>
            <a:off x="0" y="18255"/>
            <a:ext cx="10515600" cy="1325563"/>
          </a:xfrm>
        </p:spPr>
        <p:txBody>
          <a:bodyPr/>
          <a:lstStyle/>
          <a:p>
            <a:r>
              <a:rPr lang="fr-FR" dirty="0"/>
              <a:t>Table des matières</a:t>
            </a:r>
          </a:p>
        </p:txBody>
      </p:sp>
    </p:spTree>
    <p:extLst>
      <p:ext uri="{BB962C8B-B14F-4D97-AF65-F5344CB8AC3E}">
        <p14:creationId xmlns:p14="http://schemas.microsoft.com/office/powerpoint/2010/main" val="3732607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80A3ACBB-140D-3D87-3787-6FC348D0ACBF}"/>
              </a:ext>
            </a:extLst>
          </p:cNvPr>
          <p:cNvSpPr>
            <a:spLocks noGrp="1"/>
          </p:cNvSpPr>
          <p:nvPr>
            <p:ph type="title"/>
          </p:nvPr>
        </p:nvSpPr>
        <p:spPr/>
        <p:txBody>
          <a:bodyPr/>
          <a:lstStyle/>
          <a:p>
            <a:r>
              <a:rPr lang="fr-FR" dirty="0"/>
              <a:t>Composition du personnel</a:t>
            </a:r>
          </a:p>
        </p:txBody>
      </p:sp>
      <p:sp>
        <p:nvSpPr>
          <p:cNvPr id="2" name="ZoneTexte 1">
            <a:extLst>
              <a:ext uri="{FF2B5EF4-FFF2-40B4-BE49-F238E27FC236}">
                <a16:creationId xmlns:a16="http://schemas.microsoft.com/office/drawing/2014/main" id="{AF3561A7-2E35-29EB-EC6D-9158D015348F}"/>
              </a:ext>
            </a:extLst>
          </p:cNvPr>
          <p:cNvSpPr txBox="1"/>
          <p:nvPr/>
        </p:nvSpPr>
        <p:spPr>
          <a:xfrm>
            <a:off x="352425" y="2497973"/>
            <a:ext cx="11487150" cy="2308324"/>
          </a:xfrm>
          <a:prstGeom prst="rect">
            <a:avLst/>
          </a:prstGeom>
          <a:noFill/>
        </p:spPr>
        <p:txBody>
          <a:bodyPr wrap="square" rtlCol="0">
            <a:spAutoFit/>
          </a:bodyPr>
          <a:lstStyle/>
          <a:p>
            <a:pPr marL="514350" indent="-514350">
              <a:buFont typeface="+mj-lt"/>
              <a:buAutoNum type="arabicPeriod"/>
            </a:pPr>
            <a:r>
              <a:rPr lang="fr-BE" sz="2400" b="0" i="0" u="none" strike="noStrike" dirty="0">
                <a:solidFill>
                  <a:srgbClr val="000000"/>
                </a:solidFill>
                <a:effectLst/>
                <a:latin typeface="-webkit-standard"/>
              </a:rPr>
              <a:t>Création d’un poste d’assistant technique «Actions Propreté»</a:t>
            </a:r>
          </a:p>
          <a:p>
            <a:pPr marL="514350" indent="-514350">
              <a:buFont typeface="+mj-lt"/>
              <a:buAutoNum type="arabicPeriod"/>
            </a:pPr>
            <a:endParaRPr lang="fr-BE" sz="2400" b="0" i="0" u="none" strike="noStrike" dirty="0">
              <a:solidFill>
                <a:srgbClr val="000000"/>
              </a:solidFill>
              <a:effectLst/>
              <a:latin typeface="-webkit-standard"/>
            </a:endParaRPr>
          </a:p>
          <a:p>
            <a:pPr marL="514350" indent="-514350">
              <a:buFont typeface="+mj-lt"/>
              <a:buAutoNum type="arabicPeriod"/>
            </a:pPr>
            <a:r>
              <a:rPr lang="fr-BE" sz="2400" b="0" i="0" u="none" strike="noStrike" dirty="0">
                <a:solidFill>
                  <a:srgbClr val="000000"/>
                </a:solidFill>
                <a:effectLst/>
                <a:latin typeface="-webkit-standard"/>
              </a:rPr>
              <a:t>Remplacement du poste de « Secrétaire Technique Secteurs &amp; Logistique » (niveau B) par le poste d'« Assistant Technique Chef » (niveau C4)</a:t>
            </a:r>
          </a:p>
          <a:p>
            <a:pPr marL="514350" indent="-514350">
              <a:buFont typeface="+mj-lt"/>
              <a:buAutoNum type="arabicPeriod"/>
            </a:pPr>
            <a:endParaRPr lang="fr-BE" sz="2400" b="0" i="0" u="none" strike="noStrike" dirty="0">
              <a:solidFill>
                <a:srgbClr val="000000"/>
              </a:solidFill>
              <a:effectLst/>
              <a:latin typeface="-webkit-standard"/>
            </a:endParaRPr>
          </a:p>
          <a:p>
            <a:pPr marL="514350" indent="-514350">
              <a:buFont typeface="+mj-lt"/>
              <a:buAutoNum type="arabicPeriod"/>
            </a:pPr>
            <a:r>
              <a:rPr lang="fr-BE" sz="2400" b="0" i="0" u="none" strike="noStrike" dirty="0">
                <a:solidFill>
                  <a:srgbClr val="000000"/>
                </a:solidFill>
                <a:effectLst/>
                <a:latin typeface="-webkit-standard"/>
              </a:rPr>
              <a:t>Entrée en fonction de l’assistant technique </a:t>
            </a:r>
            <a:r>
              <a:rPr lang="fr-BE" sz="2400" dirty="0">
                <a:solidFill>
                  <a:srgbClr val="000000"/>
                </a:solidFill>
                <a:latin typeface="-webkit-standard"/>
              </a:rPr>
              <a:t>c</a:t>
            </a:r>
            <a:r>
              <a:rPr lang="fr-BE" sz="2400" b="0" i="0" u="none" strike="noStrike" dirty="0">
                <a:solidFill>
                  <a:srgbClr val="000000"/>
                </a:solidFill>
                <a:effectLst/>
                <a:latin typeface="-webkit-standard"/>
              </a:rPr>
              <a:t>améra</a:t>
            </a:r>
            <a:endParaRPr lang="fr-FR" sz="2400" dirty="0"/>
          </a:p>
        </p:txBody>
      </p:sp>
      <p:sp>
        <p:nvSpPr>
          <p:cNvPr id="4" name="ZoneTexte 3">
            <a:extLst>
              <a:ext uri="{FF2B5EF4-FFF2-40B4-BE49-F238E27FC236}">
                <a16:creationId xmlns:a16="http://schemas.microsoft.com/office/drawing/2014/main" id="{84EAAAE1-E12C-E28F-985C-14FFC562AA7A}"/>
              </a:ext>
            </a:extLst>
          </p:cNvPr>
          <p:cNvSpPr txBox="1"/>
          <p:nvPr/>
        </p:nvSpPr>
        <p:spPr>
          <a:xfrm>
            <a:off x="2549915" y="5845039"/>
            <a:ext cx="6648750" cy="400110"/>
          </a:xfrm>
          <a:prstGeom prst="rect">
            <a:avLst/>
          </a:prstGeom>
          <a:noFill/>
          <a:ln>
            <a:solidFill>
              <a:schemeClr val="tx1"/>
            </a:solidFill>
          </a:ln>
        </p:spPr>
        <p:txBody>
          <a:bodyPr wrap="square" rtlCol="0">
            <a:spAutoFit/>
          </a:bodyPr>
          <a:lstStyle/>
          <a:p>
            <a:r>
              <a:rPr lang="fr-FR" sz="2000" b="1" dirty="0"/>
              <a:t>Tous les postes d’encadrement sont désormais pourvus</a:t>
            </a:r>
          </a:p>
        </p:txBody>
      </p:sp>
      <p:sp>
        <p:nvSpPr>
          <p:cNvPr id="5" name="ZoneTexte 4">
            <a:extLst>
              <a:ext uri="{FF2B5EF4-FFF2-40B4-BE49-F238E27FC236}">
                <a16:creationId xmlns:a16="http://schemas.microsoft.com/office/drawing/2014/main" id="{13DA0E95-BE00-1DBF-055F-77BCC80E8D9B}"/>
              </a:ext>
            </a:extLst>
          </p:cNvPr>
          <p:cNvSpPr txBox="1"/>
          <p:nvPr/>
        </p:nvSpPr>
        <p:spPr>
          <a:xfrm>
            <a:off x="716145" y="1343818"/>
            <a:ext cx="10316290" cy="707886"/>
          </a:xfrm>
          <a:prstGeom prst="rect">
            <a:avLst/>
          </a:prstGeom>
          <a:noFill/>
        </p:spPr>
        <p:txBody>
          <a:bodyPr wrap="square" rtlCol="0">
            <a:spAutoFit/>
          </a:bodyPr>
          <a:lstStyle/>
          <a:p>
            <a:r>
              <a:rPr lang="fr-BE" sz="2000" b="0" i="0" u="none" strike="noStrike" dirty="0">
                <a:solidFill>
                  <a:srgbClr val="000000"/>
                </a:solidFill>
                <a:effectLst/>
                <a:latin typeface="-webkit-standard"/>
              </a:rPr>
              <a:t>L’organigramme a été ajusté pour garantir une meilleure couverture de nos missions, assurant ainsi une répartition plus efficace des responsabilités et une meilleure coordination des équipes.</a:t>
            </a:r>
            <a:endParaRPr lang="fr-FR" sz="2000" b="1" dirty="0"/>
          </a:p>
        </p:txBody>
      </p:sp>
    </p:spTree>
    <p:extLst>
      <p:ext uri="{BB962C8B-B14F-4D97-AF65-F5344CB8AC3E}">
        <p14:creationId xmlns:p14="http://schemas.microsoft.com/office/powerpoint/2010/main" val="1319689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520CCA5-71C3-1DDF-0694-36C9014DCBCB}"/>
              </a:ext>
            </a:extLst>
          </p:cNvPr>
          <p:cNvSpPr txBox="1"/>
          <p:nvPr/>
        </p:nvSpPr>
        <p:spPr>
          <a:xfrm>
            <a:off x="706630" y="4118383"/>
            <a:ext cx="2928430" cy="400110"/>
          </a:xfrm>
          <a:prstGeom prst="rect">
            <a:avLst/>
          </a:prstGeom>
          <a:noFill/>
        </p:spPr>
        <p:txBody>
          <a:bodyPr wrap="none" rtlCol="0">
            <a:spAutoFit/>
          </a:bodyPr>
          <a:lstStyle/>
          <a:p>
            <a:r>
              <a:rPr lang="fr-FR" sz="2000" dirty="0"/>
              <a:t>17 conducteurs d’équipe</a:t>
            </a:r>
          </a:p>
        </p:txBody>
      </p:sp>
      <p:sp>
        <p:nvSpPr>
          <p:cNvPr id="4" name="ZoneTexte 3">
            <a:extLst>
              <a:ext uri="{FF2B5EF4-FFF2-40B4-BE49-F238E27FC236}">
                <a16:creationId xmlns:a16="http://schemas.microsoft.com/office/drawing/2014/main" id="{AF5F7ACC-96B6-11E1-AF81-F73345EAEDF9}"/>
              </a:ext>
            </a:extLst>
          </p:cNvPr>
          <p:cNvSpPr txBox="1"/>
          <p:nvPr/>
        </p:nvSpPr>
        <p:spPr>
          <a:xfrm>
            <a:off x="706630" y="3315797"/>
            <a:ext cx="3096745" cy="400110"/>
          </a:xfrm>
          <a:prstGeom prst="rect">
            <a:avLst/>
          </a:prstGeom>
          <a:noFill/>
        </p:spPr>
        <p:txBody>
          <a:bodyPr wrap="none" rtlCol="0">
            <a:spAutoFit/>
          </a:bodyPr>
          <a:lstStyle/>
          <a:p>
            <a:r>
              <a:rPr lang="fr-FR" sz="2000" dirty="0"/>
              <a:t>1 assistant technique chef</a:t>
            </a:r>
          </a:p>
        </p:txBody>
      </p:sp>
      <p:sp>
        <p:nvSpPr>
          <p:cNvPr id="5" name="ZoneTexte 4">
            <a:extLst>
              <a:ext uri="{FF2B5EF4-FFF2-40B4-BE49-F238E27FC236}">
                <a16:creationId xmlns:a16="http://schemas.microsoft.com/office/drawing/2014/main" id="{85231040-2FBA-324A-B3B4-DE32D49791E9}"/>
              </a:ext>
            </a:extLst>
          </p:cNvPr>
          <p:cNvSpPr txBox="1"/>
          <p:nvPr/>
        </p:nvSpPr>
        <p:spPr>
          <a:xfrm>
            <a:off x="706630" y="3715907"/>
            <a:ext cx="3910751" cy="400110"/>
          </a:xfrm>
          <a:prstGeom prst="rect">
            <a:avLst/>
          </a:prstGeom>
          <a:noFill/>
        </p:spPr>
        <p:txBody>
          <a:bodyPr wrap="none" rtlCol="0">
            <a:spAutoFit/>
          </a:bodyPr>
          <a:lstStyle/>
          <a:p>
            <a:r>
              <a:rPr lang="fr-FR" sz="2000" dirty="0"/>
              <a:t>5 assistants techniques de terrain</a:t>
            </a:r>
          </a:p>
        </p:txBody>
      </p:sp>
      <p:sp>
        <p:nvSpPr>
          <p:cNvPr id="6" name="ZoneTexte 5">
            <a:extLst>
              <a:ext uri="{FF2B5EF4-FFF2-40B4-BE49-F238E27FC236}">
                <a16:creationId xmlns:a16="http://schemas.microsoft.com/office/drawing/2014/main" id="{4EB73003-C8CA-0030-2793-C4F69EE957C8}"/>
              </a:ext>
            </a:extLst>
          </p:cNvPr>
          <p:cNvSpPr txBox="1"/>
          <p:nvPr/>
        </p:nvSpPr>
        <p:spPr>
          <a:xfrm>
            <a:off x="706630" y="1500013"/>
            <a:ext cx="3201839" cy="400110"/>
          </a:xfrm>
          <a:prstGeom prst="rect">
            <a:avLst/>
          </a:prstGeom>
          <a:noFill/>
        </p:spPr>
        <p:txBody>
          <a:bodyPr wrap="none" rtlCol="0">
            <a:spAutoFit/>
          </a:bodyPr>
          <a:lstStyle/>
          <a:p>
            <a:r>
              <a:rPr lang="fr-FR" sz="2000" dirty="0"/>
              <a:t>1 directeur de département</a:t>
            </a:r>
          </a:p>
        </p:txBody>
      </p:sp>
      <p:sp>
        <p:nvSpPr>
          <p:cNvPr id="7" name="ZoneTexte 6">
            <a:extLst>
              <a:ext uri="{FF2B5EF4-FFF2-40B4-BE49-F238E27FC236}">
                <a16:creationId xmlns:a16="http://schemas.microsoft.com/office/drawing/2014/main" id="{C0A01849-E22F-2846-5B55-9FA1C6915D1A}"/>
              </a:ext>
            </a:extLst>
          </p:cNvPr>
          <p:cNvSpPr txBox="1"/>
          <p:nvPr/>
        </p:nvSpPr>
        <p:spPr>
          <a:xfrm>
            <a:off x="706630" y="1923759"/>
            <a:ext cx="2041649" cy="400110"/>
          </a:xfrm>
          <a:prstGeom prst="rect">
            <a:avLst/>
          </a:prstGeom>
          <a:noFill/>
        </p:spPr>
        <p:txBody>
          <a:bodyPr wrap="none" rtlCol="0">
            <a:spAutoFit/>
          </a:bodyPr>
          <a:lstStyle/>
          <a:p>
            <a:r>
              <a:rPr lang="fr-FR" sz="2000" dirty="0"/>
              <a:t>1 chef de service</a:t>
            </a:r>
          </a:p>
        </p:txBody>
      </p:sp>
      <p:sp>
        <p:nvSpPr>
          <p:cNvPr id="9" name="ZoneTexte 8">
            <a:extLst>
              <a:ext uri="{FF2B5EF4-FFF2-40B4-BE49-F238E27FC236}">
                <a16:creationId xmlns:a16="http://schemas.microsoft.com/office/drawing/2014/main" id="{24B30419-48B4-CFA3-B5B2-8B9E7DEDBC5D}"/>
              </a:ext>
            </a:extLst>
          </p:cNvPr>
          <p:cNvSpPr txBox="1"/>
          <p:nvPr/>
        </p:nvSpPr>
        <p:spPr>
          <a:xfrm>
            <a:off x="6110138" y="1709550"/>
            <a:ext cx="4730141" cy="400110"/>
          </a:xfrm>
          <a:prstGeom prst="rect">
            <a:avLst/>
          </a:prstGeom>
          <a:noFill/>
        </p:spPr>
        <p:txBody>
          <a:bodyPr wrap="none" rtlCol="0">
            <a:spAutoFit/>
          </a:bodyPr>
          <a:lstStyle/>
          <a:p>
            <a:r>
              <a:rPr lang="fr-FR" sz="2000" dirty="0"/>
              <a:t>1 secrétaire technique (niveau bachelier) </a:t>
            </a:r>
          </a:p>
        </p:txBody>
      </p:sp>
      <p:sp>
        <p:nvSpPr>
          <p:cNvPr id="10" name="ZoneTexte 9">
            <a:extLst>
              <a:ext uri="{FF2B5EF4-FFF2-40B4-BE49-F238E27FC236}">
                <a16:creationId xmlns:a16="http://schemas.microsoft.com/office/drawing/2014/main" id="{FA83E81D-71E1-DD68-86B0-73AAC972EE10}"/>
              </a:ext>
            </a:extLst>
          </p:cNvPr>
          <p:cNvSpPr txBox="1"/>
          <p:nvPr/>
        </p:nvSpPr>
        <p:spPr>
          <a:xfrm>
            <a:off x="6045039" y="3282365"/>
            <a:ext cx="4111190" cy="1631216"/>
          </a:xfrm>
          <a:prstGeom prst="rect">
            <a:avLst/>
          </a:prstGeom>
          <a:noFill/>
        </p:spPr>
        <p:txBody>
          <a:bodyPr wrap="none" rtlCol="0">
            <a:spAutoFit/>
          </a:bodyPr>
          <a:lstStyle/>
          <a:p>
            <a:r>
              <a:rPr lang="fr-FR" sz="2000" dirty="0"/>
              <a:t>225 ouvriers dont</a:t>
            </a:r>
          </a:p>
          <a:p>
            <a:pPr lvl="1"/>
            <a:r>
              <a:rPr lang="fr-FR" sz="2000" dirty="0"/>
              <a:t>48 jardiniers ou aides-jardiniers</a:t>
            </a:r>
          </a:p>
          <a:p>
            <a:pPr lvl="1"/>
            <a:r>
              <a:rPr lang="fr-FR" sz="2000" dirty="0"/>
              <a:t>2 opérateurs tontes</a:t>
            </a:r>
          </a:p>
          <a:p>
            <a:pPr lvl="1"/>
            <a:r>
              <a:rPr lang="fr-FR" sz="2000" dirty="0"/>
              <a:t>4 élagueurs</a:t>
            </a:r>
          </a:p>
          <a:p>
            <a:pPr lvl="1"/>
            <a:r>
              <a:rPr lang="fr-FR" sz="2000" dirty="0"/>
              <a:t>171 ouvriers polyvalents</a:t>
            </a:r>
          </a:p>
        </p:txBody>
      </p:sp>
      <p:sp>
        <p:nvSpPr>
          <p:cNvPr id="11" name="ZoneTexte 10">
            <a:extLst>
              <a:ext uri="{FF2B5EF4-FFF2-40B4-BE49-F238E27FC236}">
                <a16:creationId xmlns:a16="http://schemas.microsoft.com/office/drawing/2014/main" id="{7ADD9850-80CA-332A-2747-33357E64B147}"/>
              </a:ext>
            </a:extLst>
          </p:cNvPr>
          <p:cNvSpPr txBox="1"/>
          <p:nvPr/>
        </p:nvSpPr>
        <p:spPr>
          <a:xfrm>
            <a:off x="681179" y="6105736"/>
            <a:ext cx="10294806" cy="400110"/>
          </a:xfrm>
          <a:prstGeom prst="rect">
            <a:avLst/>
          </a:prstGeom>
          <a:noFill/>
        </p:spPr>
        <p:txBody>
          <a:bodyPr wrap="none" rtlCol="0">
            <a:spAutoFit/>
          </a:bodyPr>
          <a:lstStyle/>
          <a:p>
            <a:r>
              <a:rPr lang="fr-FR" sz="2000" b="1" dirty="0"/>
              <a:t>Soit un total de 261 membres du personnel représentant </a:t>
            </a:r>
            <a:r>
              <a:rPr lang="fr-FR" sz="2000" b="1" dirty="0">
                <a:solidFill>
                  <a:srgbClr val="FF0000"/>
                </a:solidFill>
              </a:rPr>
              <a:t>248,9</a:t>
            </a:r>
            <a:r>
              <a:rPr lang="fr-FR" sz="2000" b="1" dirty="0"/>
              <a:t> équivalents temps-plein</a:t>
            </a:r>
          </a:p>
        </p:txBody>
      </p:sp>
      <p:sp>
        <p:nvSpPr>
          <p:cNvPr id="12" name="ZoneTexte 11">
            <a:extLst>
              <a:ext uri="{FF2B5EF4-FFF2-40B4-BE49-F238E27FC236}">
                <a16:creationId xmlns:a16="http://schemas.microsoft.com/office/drawing/2014/main" id="{303F726F-C7CF-33BC-44D0-D80243756BB4}"/>
              </a:ext>
            </a:extLst>
          </p:cNvPr>
          <p:cNvSpPr txBox="1"/>
          <p:nvPr/>
        </p:nvSpPr>
        <p:spPr>
          <a:xfrm>
            <a:off x="706630" y="2347505"/>
            <a:ext cx="5118068" cy="400110"/>
          </a:xfrm>
          <a:prstGeom prst="rect">
            <a:avLst/>
          </a:prstGeom>
          <a:noFill/>
        </p:spPr>
        <p:txBody>
          <a:bodyPr wrap="none" rtlCol="0">
            <a:spAutoFit/>
          </a:bodyPr>
          <a:lstStyle/>
          <a:p>
            <a:r>
              <a:rPr lang="fr-FR" sz="2000" dirty="0"/>
              <a:t>3 ingénieurs (ou master de type universitaire)</a:t>
            </a:r>
          </a:p>
        </p:txBody>
      </p:sp>
      <p:sp>
        <p:nvSpPr>
          <p:cNvPr id="14" name="ZoneTexte 13">
            <a:extLst>
              <a:ext uri="{FF2B5EF4-FFF2-40B4-BE49-F238E27FC236}">
                <a16:creationId xmlns:a16="http://schemas.microsoft.com/office/drawing/2014/main" id="{7EF00885-F185-F4D3-9EBF-099685BC0E04}"/>
              </a:ext>
            </a:extLst>
          </p:cNvPr>
          <p:cNvSpPr txBox="1"/>
          <p:nvPr/>
        </p:nvSpPr>
        <p:spPr>
          <a:xfrm>
            <a:off x="6096000" y="2149875"/>
            <a:ext cx="4678588" cy="400110"/>
          </a:xfrm>
          <a:prstGeom prst="rect">
            <a:avLst/>
          </a:prstGeom>
          <a:noFill/>
        </p:spPr>
        <p:txBody>
          <a:bodyPr wrap="none" rtlCol="0">
            <a:spAutoFit/>
          </a:bodyPr>
          <a:lstStyle/>
          <a:p>
            <a:r>
              <a:rPr lang="fr-FR" sz="2000" dirty="0"/>
              <a:t>7 référents LISA assistants administratifs</a:t>
            </a:r>
          </a:p>
        </p:txBody>
      </p:sp>
      <p:sp>
        <p:nvSpPr>
          <p:cNvPr id="16" name="ZoneTexte 15">
            <a:extLst>
              <a:ext uri="{FF2B5EF4-FFF2-40B4-BE49-F238E27FC236}">
                <a16:creationId xmlns:a16="http://schemas.microsoft.com/office/drawing/2014/main" id="{615E1243-0E0F-2288-992E-B45F09884AAF}"/>
              </a:ext>
            </a:extLst>
          </p:cNvPr>
          <p:cNvSpPr txBox="1"/>
          <p:nvPr/>
        </p:nvSpPr>
        <p:spPr>
          <a:xfrm>
            <a:off x="681179" y="5330562"/>
            <a:ext cx="6283451" cy="400110"/>
          </a:xfrm>
          <a:prstGeom prst="rect">
            <a:avLst/>
          </a:prstGeom>
          <a:noFill/>
        </p:spPr>
        <p:txBody>
          <a:bodyPr wrap="none" rtlCol="0">
            <a:spAutoFit/>
          </a:bodyPr>
          <a:lstStyle/>
          <a:p>
            <a:r>
              <a:rPr lang="fr-FR" sz="2000" b="1" dirty="0"/>
              <a:t>48 ouvriers travaillent au régime 4/5</a:t>
            </a:r>
            <a:r>
              <a:rPr lang="fr-FR" sz="2000" b="1" baseline="30000" dirty="0"/>
              <a:t>e</a:t>
            </a:r>
            <a:r>
              <a:rPr lang="fr-FR" sz="2000" b="1" dirty="0"/>
              <a:t> (plus de 50 ans)</a:t>
            </a:r>
          </a:p>
        </p:txBody>
      </p:sp>
      <p:sp>
        <p:nvSpPr>
          <p:cNvPr id="17" name="ZoneTexte 16">
            <a:extLst>
              <a:ext uri="{FF2B5EF4-FFF2-40B4-BE49-F238E27FC236}">
                <a16:creationId xmlns:a16="http://schemas.microsoft.com/office/drawing/2014/main" id="{EC04FA83-B098-9272-10A9-337DB80445F6}"/>
              </a:ext>
            </a:extLst>
          </p:cNvPr>
          <p:cNvSpPr txBox="1"/>
          <p:nvPr/>
        </p:nvSpPr>
        <p:spPr>
          <a:xfrm>
            <a:off x="685800" y="4959801"/>
            <a:ext cx="5369803" cy="400110"/>
          </a:xfrm>
          <a:prstGeom prst="rect">
            <a:avLst/>
          </a:prstGeom>
          <a:noFill/>
        </p:spPr>
        <p:txBody>
          <a:bodyPr wrap="none" rtlCol="0">
            <a:spAutoFit/>
          </a:bodyPr>
          <a:lstStyle/>
          <a:p>
            <a:r>
              <a:rPr lang="fr-FR" sz="2000" b="1" dirty="0"/>
              <a:t>45 ouvriers travaillent sous contrat Article 60</a:t>
            </a:r>
          </a:p>
        </p:txBody>
      </p:sp>
      <p:sp>
        <p:nvSpPr>
          <p:cNvPr id="18" name="ZoneTexte 17">
            <a:extLst>
              <a:ext uri="{FF2B5EF4-FFF2-40B4-BE49-F238E27FC236}">
                <a16:creationId xmlns:a16="http://schemas.microsoft.com/office/drawing/2014/main" id="{A5D19388-BD34-041C-3BF9-BB8E7D7FA91A}"/>
              </a:ext>
            </a:extLst>
          </p:cNvPr>
          <p:cNvSpPr txBox="1"/>
          <p:nvPr/>
        </p:nvSpPr>
        <p:spPr>
          <a:xfrm>
            <a:off x="681179" y="5709402"/>
            <a:ext cx="4267002" cy="400110"/>
          </a:xfrm>
          <a:prstGeom prst="rect">
            <a:avLst/>
          </a:prstGeom>
          <a:noFill/>
        </p:spPr>
        <p:txBody>
          <a:bodyPr wrap="none" rtlCol="0">
            <a:spAutoFit/>
          </a:bodyPr>
          <a:lstStyle/>
          <a:p>
            <a:r>
              <a:rPr lang="fr-FR" sz="2000" b="1" dirty="0"/>
              <a:t>5 travailleurs prestent un mi-temps</a:t>
            </a:r>
          </a:p>
        </p:txBody>
      </p:sp>
      <p:sp>
        <p:nvSpPr>
          <p:cNvPr id="19" name="ZoneTexte 18">
            <a:extLst>
              <a:ext uri="{FF2B5EF4-FFF2-40B4-BE49-F238E27FC236}">
                <a16:creationId xmlns:a16="http://schemas.microsoft.com/office/drawing/2014/main" id="{261B317E-6198-6A9D-8C4F-E3F655036F2B}"/>
              </a:ext>
            </a:extLst>
          </p:cNvPr>
          <p:cNvSpPr txBox="1"/>
          <p:nvPr/>
        </p:nvSpPr>
        <p:spPr>
          <a:xfrm>
            <a:off x="5218959" y="2753380"/>
            <a:ext cx="1219245" cy="523220"/>
          </a:xfrm>
          <a:prstGeom prst="rect">
            <a:avLst/>
          </a:prstGeom>
          <a:noFill/>
        </p:spPr>
        <p:txBody>
          <a:bodyPr wrap="none" rtlCol="0">
            <a:spAutoFit/>
          </a:bodyPr>
          <a:lstStyle/>
          <a:p>
            <a:r>
              <a:rPr lang="fr-FR" sz="2800" u="sng" dirty="0"/>
              <a:t>Terrain</a:t>
            </a:r>
          </a:p>
        </p:txBody>
      </p:sp>
      <p:sp>
        <p:nvSpPr>
          <p:cNvPr id="20" name="ZoneTexte 19">
            <a:extLst>
              <a:ext uri="{FF2B5EF4-FFF2-40B4-BE49-F238E27FC236}">
                <a16:creationId xmlns:a16="http://schemas.microsoft.com/office/drawing/2014/main" id="{D75F255A-0E63-A5E2-DDE8-02C999A11AA9}"/>
              </a:ext>
            </a:extLst>
          </p:cNvPr>
          <p:cNvSpPr txBox="1"/>
          <p:nvPr/>
        </p:nvSpPr>
        <p:spPr>
          <a:xfrm>
            <a:off x="2170845" y="1014712"/>
            <a:ext cx="1606402" cy="523220"/>
          </a:xfrm>
          <a:prstGeom prst="rect">
            <a:avLst/>
          </a:prstGeom>
          <a:noFill/>
        </p:spPr>
        <p:txBody>
          <a:bodyPr wrap="none" rtlCol="0">
            <a:spAutoFit/>
          </a:bodyPr>
          <a:lstStyle/>
          <a:p>
            <a:r>
              <a:rPr lang="fr-FR" sz="2800" u="sng" dirty="0"/>
              <a:t>Direction</a:t>
            </a:r>
          </a:p>
        </p:txBody>
      </p:sp>
      <p:sp>
        <p:nvSpPr>
          <p:cNvPr id="21" name="ZoneTexte 20">
            <a:extLst>
              <a:ext uri="{FF2B5EF4-FFF2-40B4-BE49-F238E27FC236}">
                <a16:creationId xmlns:a16="http://schemas.microsoft.com/office/drawing/2014/main" id="{43A909C7-CF2C-A35E-94AA-5367A9619CE2}"/>
              </a:ext>
            </a:extLst>
          </p:cNvPr>
          <p:cNvSpPr txBox="1"/>
          <p:nvPr/>
        </p:nvSpPr>
        <p:spPr>
          <a:xfrm>
            <a:off x="6663520" y="1152273"/>
            <a:ext cx="4140172" cy="523220"/>
          </a:xfrm>
          <a:prstGeom prst="rect">
            <a:avLst/>
          </a:prstGeom>
          <a:noFill/>
        </p:spPr>
        <p:txBody>
          <a:bodyPr wrap="none" rtlCol="0">
            <a:spAutoFit/>
          </a:bodyPr>
          <a:lstStyle/>
          <a:p>
            <a:r>
              <a:rPr lang="fr-FR" sz="2800" u="sng" dirty="0"/>
              <a:t>Médiation &amp; Verbalisation</a:t>
            </a:r>
          </a:p>
        </p:txBody>
      </p:sp>
      <p:sp>
        <p:nvSpPr>
          <p:cNvPr id="27" name="Titre 26">
            <a:extLst>
              <a:ext uri="{FF2B5EF4-FFF2-40B4-BE49-F238E27FC236}">
                <a16:creationId xmlns:a16="http://schemas.microsoft.com/office/drawing/2014/main" id="{0EEA7459-23A2-E293-1A85-99743C9827B5}"/>
              </a:ext>
            </a:extLst>
          </p:cNvPr>
          <p:cNvSpPr>
            <a:spLocks noGrp="1"/>
          </p:cNvSpPr>
          <p:nvPr>
            <p:ph type="title"/>
          </p:nvPr>
        </p:nvSpPr>
        <p:spPr/>
        <p:txBody>
          <a:bodyPr/>
          <a:lstStyle/>
          <a:p>
            <a:r>
              <a:rPr lang="fr-FR" dirty="0"/>
              <a:t>Composition du personnel</a:t>
            </a:r>
          </a:p>
        </p:txBody>
      </p:sp>
    </p:spTree>
    <p:extLst>
      <p:ext uri="{BB962C8B-B14F-4D97-AF65-F5344CB8AC3E}">
        <p14:creationId xmlns:p14="http://schemas.microsoft.com/office/powerpoint/2010/main" val="1571691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69233FB-E388-9CD1-1D9B-257D7D5239EF}"/>
              </a:ext>
            </a:extLst>
          </p:cNvPr>
          <p:cNvPicPr>
            <a:picLocks noChangeAspect="1"/>
          </p:cNvPicPr>
          <p:nvPr/>
        </p:nvPicPr>
        <p:blipFill>
          <a:blip r:embed="rId2"/>
          <a:stretch>
            <a:fillRect/>
          </a:stretch>
        </p:blipFill>
        <p:spPr>
          <a:xfrm>
            <a:off x="1238636" y="0"/>
            <a:ext cx="9714727" cy="6868010"/>
          </a:xfrm>
          <a:prstGeom prst="rect">
            <a:avLst/>
          </a:prstGeom>
        </p:spPr>
      </p:pic>
    </p:spTree>
    <p:extLst>
      <p:ext uri="{BB962C8B-B14F-4D97-AF65-F5344CB8AC3E}">
        <p14:creationId xmlns:p14="http://schemas.microsoft.com/office/powerpoint/2010/main" val="2151880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ZoneTexte 27">
            <a:extLst>
              <a:ext uri="{FF2B5EF4-FFF2-40B4-BE49-F238E27FC236}">
                <a16:creationId xmlns:a16="http://schemas.microsoft.com/office/drawing/2014/main" id="{ACEF0C38-A8D3-CB5B-D078-938287FD961B}"/>
              </a:ext>
            </a:extLst>
          </p:cNvPr>
          <p:cNvSpPr txBox="1"/>
          <p:nvPr/>
        </p:nvSpPr>
        <p:spPr>
          <a:xfrm>
            <a:off x="2209908" y="1720840"/>
            <a:ext cx="7772184" cy="3970318"/>
          </a:xfrm>
          <a:prstGeom prst="rect">
            <a:avLst/>
          </a:prstGeom>
          <a:noFill/>
        </p:spPr>
        <p:txBody>
          <a:bodyPr wrap="square" rtlCol="0">
            <a:spAutoFit/>
          </a:bodyPr>
          <a:lstStyle/>
          <a:p>
            <a:pPr marL="514350" indent="-514350">
              <a:buFont typeface="+mj-lt"/>
              <a:buAutoNum type="arabicPeriod"/>
            </a:pPr>
            <a:r>
              <a:rPr lang="fr-FR" sz="3600" dirty="0"/>
              <a:t>Composition du personnel</a:t>
            </a:r>
          </a:p>
          <a:p>
            <a:pPr marL="514350" indent="-514350">
              <a:buFont typeface="+mj-lt"/>
              <a:buAutoNum type="arabicPeriod"/>
            </a:pPr>
            <a:r>
              <a:rPr lang="fr-FR" sz="3600" dirty="0">
                <a:solidFill>
                  <a:srgbClr val="FF0000"/>
                </a:solidFill>
              </a:rPr>
              <a:t>Cellule Médiation &amp; Verbalisation</a:t>
            </a:r>
          </a:p>
          <a:p>
            <a:pPr marL="514350" indent="-514350">
              <a:buFont typeface="+mj-lt"/>
              <a:buAutoNum type="arabicPeriod"/>
            </a:pPr>
            <a:r>
              <a:rPr lang="fr-FR" sz="3600" dirty="0"/>
              <a:t>Résultats sur le terrain</a:t>
            </a:r>
          </a:p>
          <a:p>
            <a:pPr marL="514350" indent="-514350">
              <a:buFont typeface="+mj-lt"/>
              <a:buAutoNum type="arabicPeriod"/>
            </a:pPr>
            <a:r>
              <a:rPr lang="fr-FR" sz="3600" dirty="0"/>
              <a:t>Mini-</a:t>
            </a:r>
            <a:r>
              <a:rPr lang="fr-FR" sz="3600" dirty="0" err="1"/>
              <a:t>Recyparks</a:t>
            </a:r>
            <a:endParaRPr lang="fr-FR" sz="3600" dirty="0"/>
          </a:p>
          <a:p>
            <a:pPr marL="514350" indent="-514350">
              <a:buFont typeface="+mj-lt"/>
              <a:buAutoNum type="arabicPeriod"/>
            </a:pPr>
            <a:r>
              <a:rPr lang="fr-FR" sz="3600" dirty="0"/>
              <a:t>Investissements</a:t>
            </a:r>
          </a:p>
          <a:p>
            <a:pPr marL="514350" indent="-514350">
              <a:buFont typeface="+mj-lt"/>
              <a:buAutoNum type="arabicPeriod"/>
            </a:pPr>
            <a:r>
              <a:rPr lang="fr-FR" sz="3600" dirty="0"/>
              <a:t>Divers</a:t>
            </a:r>
          </a:p>
          <a:p>
            <a:pPr marL="514350" indent="-514350">
              <a:buFont typeface="+mj-lt"/>
              <a:buAutoNum type="arabicPeriod"/>
            </a:pPr>
            <a:r>
              <a:rPr lang="fr-BE" sz="3600" b="0" i="0" u="none" strike="noStrike" dirty="0">
                <a:solidFill>
                  <a:srgbClr val="000000"/>
                </a:solidFill>
                <a:effectLst/>
                <a:latin typeface="-webkit-standard"/>
              </a:rPr>
              <a:t>Actions en images</a:t>
            </a:r>
            <a:endParaRPr lang="fr-FR" sz="3600" dirty="0"/>
          </a:p>
        </p:txBody>
      </p:sp>
      <p:sp>
        <p:nvSpPr>
          <p:cNvPr id="4" name="Titre 26">
            <a:extLst>
              <a:ext uri="{FF2B5EF4-FFF2-40B4-BE49-F238E27FC236}">
                <a16:creationId xmlns:a16="http://schemas.microsoft.com/office/drawing/2014/main" id="{ED4CBB0A-067F-F66A-9C1B-DA37A4228C23}"/>
              </a:ext>
            </a:extLst>
          </p:cNvPr>
          <p:cNvSpPr>
            <a:spLocks noGrp="1"/>
          </p:cNvSpPr>
          <p:nvPr>
            <p:ph type="title"/>
          </p:nvPr>
        </p:nvSpPr>
        <p:spPr>
          <a:xfrm>
            <a:off x="0" y="18255"/>
            <a:ext cx="10515600" cy="1325563"/>
          </a:xfrm>
        </p:spPr>
        <p:txBody>
          <a:bodyPr/>
          <a:lstStyle/>
          <a:p>
            <a:r>
              <a:rPr lang="fr-FR" dirty="0"/>
              <a:t>Table des matières</a:t>
            </a:r>
          </a:p>
        </p:txBody>
      </p:sp>
    </p:spTree>
    <p:extLst>
      <p:ext uri="{BB962C8B-B14F-4D97-AF65-F5344CB8AC3E}">
        <p14:creationId xmlns:p14="http://schemas.microsoft.com/office/powerpoint/2010/main" val="243505328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7588</TotalTime>
  <Words>2726</Words>
  <Application>Microsoft Macintosh PowerPoint</Application>
  <PresentationFormat>Grand écran</PresentationFormat>
  <Paragraphs>457</Paragraphs>
  <Slides>35</Slides>
  <Notes>24</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35</vt:i4>
      </vt:variant>
    </vt:vector>
  </HeadingPairs>
  <TitlesOfParts>
    <vt:vector size="45" baseType="lpstr">
      <vt:lpstr>-webkit-standard</vt:lpstr>
      <vt:lpstr>Aptos</vt:lpstr>
      <vt:lpstr>Aptos Display</vt:lpstr>
      <vt:lpstr>Arial</vt:lpstr>
      <vt:lpstr>Calibri</vt:lpstr>
      <vt:lpstr>Cambria Math</vt:lpstr>
      <vt:lpstr>Courier New</vt:lpstr>
      <vt:lpstr>InterRegular</vt:lpstr>
      <vt:lpstr>Liberation Sans</vt:lpstr>
      <vt:lpstr>Thème Office</vt:lpstr>
      <vt:lpstr>Présentation PowerPoint</vt:lpstr>
      <vt:lpstr>Introduction de M. l’Echevin Allan Neuzy</vt:lpstr>
      <vt:lpstr>Bienvenue à la troisième présentation du Plan Stratégique Propreté 2021-2024</vt:lpstr>
      <vt:lpstr>Troisième présentation : nouvelles mesures</vt:lpstr>
      <vt:lpstr>Table des matières</vt:lpstr>
      <vt:lpstr>Composition du personnel</vt:lpstr>
      <vt:lpstr>Composition du personnel</vt:lpstr>
      <vt:lpstr>Présentation PowerPoint</vt:lpstr>
      <vt:lpstr>Table des matières</vt:lpstr>
      <vt:lpstr>Cellule Médiation &amp; Verbalisation</vt:lpstr>
      <vt:lpstr>Cellule Médiation &amp; Verbalisation</vt:lpstr>
      <vt:lpstr>Cellule Médiation &amp; Verbalisation</vt:lpstr>
      <vt:lpstr>Cellule Médiation &amp; Verbalisation</vt:lpstr>
      <vt:lpstr>Cellule Médiation &amp; Verbalisation</vt:lpstr>
      <vt:lpstr>Table des matières</vt:lpstr>
      <vt:lpstr>Résultats sur le terrain</vt:lpstr>
      <vt:lpstr>Table des matières</vt:lpstr>
      <vt:lpstr>Mini-Recyparks</vt:lpstr>
      <vt:lpstr>Mini-Recyparks</vt:lpstr>
      <vt:lpstr>Table des matières</vt:lpstr>
      <vt:lpstr>Investissements</vt:lpstr>
      <vt:lpstr>Table des matières</vt:lpstr>
      <vt:lpstr>Divers (1)</vt:lpstr>
      <vt:lpstr>Divers (2)</vt:lpstr>
      <vt:lpstr>Divers (3)</vt:lpstr>
      <vt:lpstr>Divers (4)</vt:lpstr>
      <vt:lpstr>Table des matières</vt:lpstr>
      <vt:lpstr>Actions en images</vt:lpstr>
      <vt:lpstr>Actions en images</vt:lpstr>
      <vt:lpstr>Actions en images</vt:lpstr>
      <vt:lpstr>Actions en images</vt:lpstr>
      <vt:lpstr>Actions en images</vt:lpstr>
      <vt:lpstr>Actions en images</vt:lpstr>
      <vt:lpstr>Actions en images</vt:lpstr>
      <vt:lpstr>Présentation PowerPoint</vt:lpstr>
    </vt:vector>
  </TitlesOfParts>
  <Manager/>
  <Company>AC Anderlecht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KRIKILION Philip</dc:creator>
  <cp:keywords/>
  <dc:description/>
  <cp:lastModifiedBy>GIFFROID Pascal</cp:lastModifiedBy>
  <cp:revision>195</cp:revision>
  <dcterms:created xsi:type="dcterms:W3CDTF">2022-05-09T07:18:18Z</dcterms:created>
  <dcterms:modified xsi:type="dcterms:W3CDTF">2024-06-27T07:58:05Z</dcterms:modified>
  <cp:category/>
</cp:coreProperties>
</file>