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259" r:id="rId4"/>
    <p:sldId id="274" r:id="rId5"/>
    <p:sldId id="275" r:id="rId6"/>
    <p:sldId id="276" r:id="rId7"/>
    <p:sldId id="312" r:id="rId8"/>
    <p:sldId id="307" r:id="rId9"/>
    <p:sldId id="313" r:id="rId10"/>
    <p:sldId id="315" r:id="rId11"/>
    <p:sldId id="325" r:id="rId12"/>
    <p:sldId id="277" r:id="rId13"/>
    <p:sldId id="314" r:id="rId14"/>
    <p:sldId id="316" r:id="rId15"/>
    <p:sldId id="279" r:id="rId16"/>
    <p:sldId id="317" r:id="rId17"/>
    <p:sldId id="318" r:id="rId18"/>
    <p:sldId id="319" r:id="rId19"/>
    <p:sldId id="326" r:id="rId20"/>
    <p:sldId id="284" r:id="rId21"/>
    <p:sldId id="285" r:id="rId22"/>
    <p:sldId id="320" r:id="rId23"/>
    <p:sldId id="281" r:id="rId24"/>
    <p:sldId id="286" r:id="rId25"/>
    <p:sldId id="294" r:id="rId26"/>
    <p:sldId id="321" r:id="rId27"/>
    <p:sldId id="295" r:id="rId28"/>
    <p:sldId id="309" r:id="rId29"/>
    <p:sldId id="298" r:id="rId30"/>
    <p:sldId id="305" r:id="rId31"/>
    <p:sldId id="323" r:id="rId32"/>
    <p:sldId id="322" r:id="rId33"/>
    <p:sldId id="324" r:id="rId34"/>
    <p:sldId id="310" r:id="rId3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14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0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F4C69-6875-DD84-B729-E15458A7A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72C0CA-BA4C-A83D-12A6-AE5D87863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8AF9-C486-5459-27AD-8731AA3F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54FA-48CF-4C99-BC9B-5F1B7C95A6B8}" type="datetimeFigureOut">
              <a:rPr lang="nl-NL" smtClean="0"/>
              <a:t>26-06-2023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826B7-8B2C-576B-B1F6-683A705EC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36E6A-1852-A99C-75EF-90904C0C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352D6-5225-4F62-A963-CCCD795C2870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0477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BEC68-206F-1E11-0C22-2D72DF2BF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6964D7-C2E3-72ED-9291-E9041DFD3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AC553-23B6-13E7-D2B6-04D2D5B9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54FA-48CF-4C99-BC9B-5F1B7C95A6B8}" type="datetimeFigureOut">
              <a:rPr lang="nl-NL" smtClean="0"/>
              <a:t>26-06-2023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AFF08-F481-5C7E-FAB8-5D0B6AAB2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E2D1E-62CD-3315-C3A0-1CCDA0E8F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352D6-5225-4F62-A963-CCCD795C2870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0220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436929-AA13-52F2-B7D0-EE780A379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3305B0-4AD9-82C5-B5B4-01D437822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BDFB5-7899-D474-8584-3AA59842D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54FA-48CF-4C99-BC9B-5F1B7C95A6B8}" type="datetimeFigureOut">
              <a:rPr lang="nl-NL" smtClean="0"/>
              <a:t>26-06-2023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DBC95-5138-A570-4038-3F570387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EAD25-E32E-226D-1D0C-3BFB45BDC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352D6-5225-4F62-A963-CCCD795C2870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5456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F4BF-765F-B38C-F204-D0DCDAB89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64B4C-30E8-D097-A877-1E9CC3FCA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6FB87-64B3-105C-2624-787F7E9AE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54FA-48CF-4C99-BC9B-5F1B7C95A6B8}" type="datetimeFigureOut">
              <a:rPr lang="nl-NL" smtClean="0"/>
              <a:t>26-06-2023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93EF3-F854-4E62-C502-2315D5E0D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AC71C-B000-0031-3A63-E272594A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352D6-5225-4F62-A963-CCCD795C2870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300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F0402-93AB-9F14-622E-DB16FE9AD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648E1-C0F1-F698-1DC9-7FFE33871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0221B-B2E4-F9F4-1704-653D69F13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54FA-48CF-4C99-BC9B-5F1B7C95A6B8}" type="datetimeFigureOut">
              <a:rPr lang="nl-NL" smtClean="0"/>
              <a:t>26-06-2023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21B73-B2D0-DC2D-0F16-8AB03A20D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23A7F-794C-AECD-0A55-D0140C80B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352D6-5225-4F62-A963-CCCD795C2870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4366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4ED39-3B75-AE0C-1384-5F3ECFEF7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FED0A-1316-0232-B172-7188E6A101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3AC0C0-182A-A023-53F2-ED4FDE942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8E9BE-A892-6ACD-3768-C6E5E4431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54FA-48CF-4C99-BC9B-5F1B7C95A6B8}" type="datetimeFigureOut">
              <a:rPr lang="nl-NL" smtClean="0"/>
              <a:t>26-06-2023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1CA157-08DE-A5FD-E3D9-52ACC3C2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68E4C4-D8F5-5F25-4278-3694A53A1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352D6-5225-4F62-A963-CCCD795C2870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27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265A4-43F6-FE68-4582-39F0EC748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6835C0-1AF0-AA91-268F-181F436FE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00A46F-30C7-3C2A-7CA9-9B76248E6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5ADC4F-0A62-2471-4C9C-D3F35509E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A419CC-7075-9257-2FD5-E84B2ED002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951A0A-5CD8-7B16-B3FE-3093AB171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54FA-48CF-4C99-BC9B-5F1B7C95A6B8}" type="datetimeFigureOut">
              <a:rPr lang="nl-NL" smtClean="0"/>
              <a:t>26-06-2023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A0FBC1-11A4-9B30-DA40-4ED3CBAE0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782508-5F5E-2195-8E36-19E3C42B4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352D6-5225-4F62-A963-CCCD795C2870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6190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32D26-C6A7-AC31-6CAE-177C07C18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31D9DA-110E-34FE-9E13-1FA0BAD9E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54FA-48CF-4C99-BC9B-5F1B7C95A6B8}" type="datetimeFigureOut">
              <a:rPr lang="nl-NL" smtClean="0"/>
              <a:t>26-06-2023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FE977B-B426-1953-397E-1CD4258E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7E0A3E-0B9D-814B-7C3E-E2C67978A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352D6-5225-4F62-A963-CCCD795C2870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607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5E53D7-E408-BB53-A56F-429074028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54FA-48CF-4C99-BC9B-5F1B7C95A6B8}" type="datetimeFigureOut">
              <a:rPr lang="nl-NL" smtClean="0"/>
              <a:t>26-06-2023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F63E3-F6C5-0148-2955-99A839FB1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D1352-688B-A795-F56A-2EC48C760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352D6-5225-4F62-A963-CCCD795C2870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117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EF339-8932-9857-F35B-71DC9908B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71002-98E7-6C82-E1E0-E165727A1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D32C32-03BA-D1EF-156F-2695D00B6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989714-7FA6-F8C6-4BA6-71E730E0C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54FA-48CF-4C99-BC9B-5F1B7C95A6B8}" type="datetimeFigureOut">
              <a:rPr lang="nl-NL" smtClean="0"/>
              <a:t>26-06-2023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D5356A-77B7-40CF-E82E-4D4463756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7B6FE-FE2B-FDDA-D13F-B726BC844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352D6-5225-4F62-A963-CCCD795C2870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2223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0D2DB-67B7-B829-A4DD-29F127FCE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3F4352-47C7-8BA7-8A05-E14B7D7DC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5AC9F7-A7EA-CDAE-0F2D-C750019E26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22389-9ADB-1B46-E29A-3D23AF4E5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54FA-48CF-4C99-BC9B-5F1B7C95A6B8}" type="datetimeFigureOut">
              <a:rPr lang="nl-NL" smtClean="0"/>
              <a:t>26-06-2023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793B35-121A-D115-8FA9-CEB6584BB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011A6A-0E72-A417-05CD-D04D6C4BB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352D6-5225-4F62-A963-CCCD795C2870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9016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E7A1C3-B9CA-34E5-50E6-E8870BBAE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2F9D1-731A-FCCF-0873-ED2395B28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48FE1-BC98-6F9F-A9EB-9FAA501A0F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154FA-48CF-4C99-BC9B-5F1B7C95A6B8}" type="datetimeFigureOut">
              <a:rPr lang="nl-NL" smtClean="0"/>
              <a:t>26-06-2023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8A98A-BBC6-95DE-5D1F-0241A342F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F7534-0872-19B1-B723-CB664AF14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352D6-5225-4F62-A963-CCCD795C2870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911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1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55F6A0-09CA-C1E9-29A0-2ACDA8D3B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1" b="4260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103BA9-6096-7038-9FF3-71B9B0938D53}"/>
              </a:ext>
            </a:extLst>
          </p:cNvPr>
          <p:cNvSpPr txBox="1"/>
          <p:nvPr/>
        </p:nvSpPr>
        <p:spPr>
          <a:xfrm>
            <a:off x="5825861" y="3057052"/>
            <a:ext cx="6266476" cy="12873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PLAN PROPRETE 2021-2024</a:t>
            </a:r>
            <a:endParaRPr lang="en-US" sz="25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dirty="0">
                <a:latin typeface="+mj-lt"/>
                <a:ea typeface="+mj-ea"/>
                <a:cs typeface="+mj-cs"/>
              </a:rPr>
              <a:t>Evolution et restructuration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dirty="0">
                <a:latin typeface="+mj-lt"/>
                <a:ea typeface="+mj-ea"/>
                <a:cs typeface="+mj-cs"/>
              </a:rPr>
              <a:t>Commission du 26 </a:t>
            </a:r>
            <a:r>
              <a:rPr lang="en-US" sz="2500" dirty="0" err="1">
                <a:latin typeface="+mj-lt"/>
                <a:ea typeface="+mj-ea"/>
                <a:cs typeface="+mj-cs"/>
              </a:rPr>
              <a:t>juin</a:t>
            </a:r>
            <a:r>
              <a:rPr lang="en-US" sz="2500" dirty="0">
                <a:latin typeface="+mj-lt"/>
                <a:ea typeface="+mj-ea"/>
                <a:cs typeface="+mj-cs"/>
              </a:rPr>
              <a:t> 2023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5">
            <a:extLst>
              <a:ext uri="{FF2B5EF4-FFF2-40B4-BE49-F238E27FC236}">
                <a16:creationId xmlns:a16="http://schemas.microsoft.com/office/drawing/2014/main" id="{8239E717-026D-721A-6CF4-3678E38F2D17}"/>
              </a:ext>
            </a:extLst>
          </p:cNvPr>
          <p:cNvSpPr txBox="1"/>
          <p:nvPr/>
        </p:nvSpPr>
        <p:spPr>
          <a:xfrm>
            <a:off x="8369511" y="378018"/>
            <a:ext cx="2941597" cy="7455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 err="1">
                <a:latin typeface="+mj-lt"/>
                <a:ea typeface="+mj-ea"/>
                <a:cs typeface="+mj-cs"/>
              </a:rPr>
              <a:t>Département</a:t>
            </a:r>
            <a:r>
              <a:rPr lang="en-US" sz="2000" b="1" dirty="0">
                <a:latin typeface="+mj-lt"/>
                <a:ea typeface="+mj-ea"/>
                <a:cs typeface="+mj-cs"/>
              </a:rPr>
              <a:t> Cadre de Vie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latin typeface="+mj-lt"/>
                <a:ea typeface="+mj-ea"/>
                <a:cs typeface="+mj-cs"/>
              </a:rPr>
              <a:t>Service</a:t>
            </a:r>
            <a:r>
              <a:rPr lang="en-US" sz="2000" b="1" dirty="0">
                <a:latin typeface="+mj-lt"/>
                <a:ea typeface="+mj-ea"/>
                <a:cs typeface="+mj-cs"/>
              </a:rPr>
              <a:t> Entretien</a:t>
            </a:r>
          </a:p>
        </p:txBody>
      </p:sp>
      <p:pic>
        <p:nvPicPr>
          <p:cNvPr id="7" name="Afbeelding 9">
            <a:extLst>
              <a:ext uri="{FF2B5EF4-FFF2-40B4-BE49-F238E27FC236}">
                <a16:creationId xmlns:a16="http://schemas.microsoft.com/office/drawing/2014/main" id="{9D402C35-2772-6377-90E7-075D24E8E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165890"/>
            <a:ext cx="786894" cy="771525"/>
          </a:xfrm>
          <a:prstGeom prst="rect">
            <a:avLst/>
          </a:prstGeom>
          <a:effectLst>
            <a:glow rad="127000">
              <a:schemeClr val="bg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21039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E99DE05-FA15-328E-BA5C-FA8A2B55C5EA}"/>
              </a:ext>
            </a:extLst>
          </p:cNvPr>
          <p:cNvSpPr txBox="1"/>
          <p:nvPr/>
        </p:nvSpPr>
        <p:spPr>
          <a:xfrm>
            <a:off x="312400" y="112354"/>
            <a:ext cx="5978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8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Axes de travail</a:t>
            </a:r>
            <a:endParaRPr lang="nl-NL" sz="4800" b="1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  <p:sp>
        <p:nvSpPr>
          <p:cNvPr id="22" name="Tekstvak 4">
            <a:extLst>
              <a:ext uri="{FF2B5EF4-FFF2-40B4-BE49-F238E27FC236}">
                <a16:creationId xmlns:a16="http://schemas.microsoft.com/office/drawing/2014/main" id="{A631DA2B-AD6F-E0DB-8FB7-F1CE5F276E68}"/>
              </a:ext>
            </a:extLst>
          </p:cNvPr>
          <p:cNvSpPr txBox="1"/>
          <p:nvPr/>
        </p:nvSpPr>
        <p:spPr>
          <a:xfrm>
            <a:off x="657576" y="1397250"/>
            <a:ext cx="1053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3200" b="1" i="0" u="none" strike="noStrike" baseline="0" dirty="0">
                <a:solidFill>
                  <a:schemeClr val="accent6"/>
                </a:solidFill>
                <a:latin typeface="+mj-lt"/>
              </a:rPr>
              <a:t>→ </a:t>
            </a:r>
            <a:r>
              <a:rPr lang="nl-BE" sz="3200" b="1" dirty="0" err="1">
                <a:solidFill>
                  <a:schemeClr val="accent6"/>
                </a:solidFill>
                <a:latin typeface="+mj-lt"/>
              </a:rPr>
              <a:t>Projet</a:t>
            </a:r>
            <a:r>
              <a:rPr lang="nl-BE" sz="3200" b="1" dirty="0">
                <a:solidFill>
                  <a:schemeClr val="accent6"/>
                </a:solidFill>
                <a:latin typeface="+mj-lt"/>
              </a:rPr>
              <a:t> : </a:t>
            </a:r>
            <a:r>
              <a:rPr lang="nl-BE" sz="3200" b="1" dirty="0" err="1">
                <a:solidFill>
                  <a:schemeClr val="accent6"/>
                </a:solidFill>
                <a:latin typeface="+mj-lt"/>
              </a:rPr>
              <a:t>Renforcement</a:t>
            </a:r>
            <a:r>
              <a:rPr lang="nl-BE" sz="3200" b="1" dirty="0">
                <a:solidFill>
                  <a:schemeClr val="accent6"/>
                </a:solidFill>
                <a:latin typeface="+mj-lt"/>
              </a:rPr>
              <a:t> des équipes</a:t>
            </a:r>
            <a:endParaRPr lang="fr-BE" sz="2400" b="1" dirty="0">
              <a:solidFill>
                <a:schemeClr val="accent6"/>
              </a:solidFill>
              <a:latin typeface="+mj-lt"/>
              <a:ea typeface="DengXian" panose="020B0503020204020204" pitchFamily="2" charset="-122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A6B16E66-66C6-B5FB-698B-44FF016A0FD4}"/>
              </a:ext>
            </a:extLst>
          </p:cNvPr>
          <p:cNvSpPr txBox="1"/>
          <p:nvPr/>
        </p:nvSpPr>
        <p:spPr>
          <a:xfrm>
            <a:off x="1109259" y="2486901"/>
            <a:ext cx="958833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fr-BE" sz="2000" dirty="0">
                <a:latin typeface="+mj-lt"/>
              </a:rPr>
              <a:t>Collaborations plus intensives : réunions d’équipes, synergie entre équipes :</a:t>
            </a:r>
          </a:p>
          <a:p>
            <a:pPr marL="457200" indent="-457200">
              <a:buFont typeface="+mj-lt"/>
              <a:buAutoNum type="arabicPeriod" startAt="5"/>
            </a:pPr>
            <a:endParaRPr lang="fr-BE" sz="2000" dirty="0">
              <a:latin typeface="+mj-lt"/>
            </a:endParaRPr>
          </a:p>
          <a:p>
            <a:pPr marL="971550" lvl="1" indent="-514350">
              <a:buFont typeface="+mj-lt"/>
              <a:buAutoNum type="romanUcPeriod"/>
            </a:pPr>
            <a:r>
              <a:rPr lang="fr-BE" dirty="0">
                <a:latin typeface="+mj-lt"/>
              </a:rPr>
              <a:t>Triangulation Référents – Chefs d’équipes – Assistants techniques</a:t>
            </a:r>
          </a:p>
          <a:p>
            <a:pPr marL="971550" lvl="1" indent="-514350">
              <a:buFont typeface="+mj-lt"/>
              <a:buAutoNum type="romanUcPeriod"/>
            </a:pPr>
            <a:r>
              <a:rPr lang="fr-BE" dirty="0">
                <a:latin typeface="+mj-lt"/>
              </a:rPr>
              <a:t>Détermination d’un conducteur d’équipe – Actions Propreté</a:t>
            </a:r>
          </a:p>
          <a:p>
            <a:pPr marL="971550" lvl="1" indent="-514350">
              <a:buFont typeface="+mj-lt"/>
              <a:buAutoNum type="romanUcPeriod"/>
            </a:pPr>
            <a:r>
              <a:rPr lang="fr-BE" dirty="0">
                <a:latin typeface="+mj-lt"/>
              </a:rPr>
              <a:t>Relocalisation équipes, et matériel, Vaillance et Parc 1 à Chaussée de Mons</a:t>
            </a:r>
          </a:p>
          <a:p>
            <a:pPr marL="457200" indent="-457200">
              <a:buFont typeface="+mj-lt"/>
              <a:buAutoNum type="arabicPeriod" startAt="6"/>
            </a:pPr>
            <a:endParaRPr lang="fr-BE" sz="2000" dirty="0">
              <a:latin typeface="+mj-lt"/>
            </a:endParaRPr>
          </a:p>
          <a:p>
            <a:pPr marL="457200" indent="-457200">
              <a:buFont typeface="+mj-lt"/>
              <a:buAutoNum type="arabicPeriod" startAt="6"/>
            </a:pPr>
            <a:r>
              <a:rPr lang="fr-BE" sz="2000" dirty="0">
                <a:latin typeface="+mj-lt"/>
              </a:rPr>
              <a:t>Détermination détaillée de postes et tâches de chaque responsable et agents :</a:t>
            </a:r>
          </a:p>
          <a:p>
            <a:pPr marL="457200" indent="-457200">
              <a:buFont typeface="+mj-lt"/>
              <a:buAutoNum type="arabicPeriod" startAt="6"/>
            </a:pPr>
            <a:endParaRPr lang="fr-BE" sz="2000" dirty="0">
              <a:latin typeface="+mj-lt"/>
            </a:endParaRPr>
          </a:p>
          <a:p>
            <a:pPr marL="971550" lvl="1" indent="-514350">
              <a:buFont typeface="+mj-lt"/>
              <a:buAutoNum type="romanUcPeriod"/>
            </a:pPr>
            <a:r>
              <a:rPr lang="fr-BE" dirty="0">
                <a:latin typeface="+mj-lt"/>
              </a:rPr>
              <a:t>Réunions hiérarchie &amp; Chefs d’équipes Entretien</a:t>
            </a:r>
          </a:p>
          <a:p>
            <a:pPr marL="971550" lvl="1" indent="-514350">
              <a:buFont typeface="+mj-lt"/>
              <a:buAutoNum type="romanUcPeriod"/>
            </a:pPr>
            <a:r>
              <a:rPr lang="fr-BE" dirty="0">
                <a:latin typeface="+mj-lt"/>
              </a:rPr>
              <a:t>Réunions hiérarchie &amp; Cellule Verbalisation et Prévention</a:t>
            </a:r>
          </a:p>
          <a:p>
            <a:pPr marL="971550" lvl="1" indent="-514350">
              <a:buFont typeface="+mj-lt"/>
              <a:buAutoNum type="romanUcPeriod"/>
            </a:pPr>
            <a:r>
              <a:rPr lang="fr-BE" dirty="0">
                <a:latin typeface="+mj-lt"/>
              </a:rPr>
              <a:t>Rencontres régulières en « One to One » entre Direction et Chefs d’équipes</a:t>
            </a:r>
          </a:p>
          <a:p>
            <a:pPr marL="971550" lvl="1" indent="-514350">
              <a:buFont typeface="+mj-lt"/>
              <a:buAutoNum type="romanUcPeriod"/>
            </a:pPr>
            <a:r>
              <a:rPr lang="fr-BE" dirty="0">
                <a:latin typeface="+mj-lt"/>
              </a:rPr>
              <a:t>Rédaction de méthode de travail par Notes Internes</a:t>
            </a:r>
          </a:p>
          <a:p>
            <a:pPr marL="971550" lvl="1" indent="-514350">
              <a:buFont typeface="+mj-lt"/>
              <a:buAutoNum type="romanUcPeriod"/>
            </a:pPr>
            <a:r>
              <a:rPr lang="fr-BE" dirty="0">
                <a:latin typeface="+mj-lt"/>
              </a:rPr>
              <a:t>Suivi systématique d’écarts de conduite au règlement de travail</a:t>
            </a:r>
          </a:p>
          <a:p>
            <a:pPr lvl="1"/>
            <a:endParaRPr lang="fr-BE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latin typeface="+mj-lt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2AD1C53-F0AA-D9B4-0A38-E3C6B7F60AEB}"/>
              </a:ext>
            </a:extLst>
          </p:cNvPr>
          <p:cNvSpPr txBox="1"/>
          <p:nvPr/>
        </p:nvSpPr>
        <p:spPr>
          <a:xfrm>
            <a:off x="1109259" y="1902126"/>
            <a:ext cx="4874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+mj-lt"/>
              </a:rPr>
              <a:t>Restructuration effective au 1</a:t>
            </a:r>
            <a:r>
              <a:rPr lang="fr-FR" sz="2000" b="1" baseline="30000" dirty="0">
                <a:latin typeface="+mj-lt"/>
              </a:rPr>
              <a:t>er</a:t>
            </a:r>
            <a:r>
              <a:rPr lang="fr-FR" sz="2000" b="1" dirty="0">
                <a:latin typeface="+mj-lt"/>
              </a:rPr>
              <a:t> juin 2023</a:t>
            </a:r>
            <a:endParaRPr lang="fr-FR" sz="2000" dirty="0">
              <a:latin typeface="+mj-lt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E44F9E51-188F-8678-6C86-F2CF4E045CDF}"/>
              </a:ext>
            </a:extLst>
          </p:cNvPr>
          <p:cNvSpPr txBox="1"/>
          <p:nvPr/>
        </p:nvSpPr>
        <p:spPr>
          <a:xfrm>
            <a:off x="312400" y="787925"/>
            <a:ext cx="5477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BE" dirty="0"/>
              <a:t>1. Engager et Réorganiser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7245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E99DE05-FA15-328E-BA5C-FA8A2B55C5EA}"/>
              </a:ext>
            </a:extLst>
          </p:cNvPr>
          <p:cNvSpPr txBox="1"/>
          <p:nvPr/>
        </p:nvSpPr>
        <p:spPr>
          <a:xfrm>
            <a:off x="312400" y="112354"/>
            <a:ext cx="5978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8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Axes de travail</a:t>
            </a:r>
            <a:endParaRPr lang="nl-NL" sz="4800" b="1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  <p:sp>
        <p:nvSpPr>
          <p:cNvPr id="22" name="Tekstvak 4">
            <a:extLst>
              <a:ext uri="{FF2B5EF4-FFF2-40B4-BE49-F238E27FC236}">
                <a16:creationId xmlns:a16="http://schemas.microsoft.com/office/drawing/2014/main" id="{A631DA2B-AD6F-E0DB-8FB7-F1CE5F276E68}"/>
              </a:ext>
            </a:extLst>
          </p:cNvPr>
          <p:cNvSpPr txBox="1"/>
          <p:nvPr/>
        </p:nvSpPr>
        <p:spPr>
          <a:xfrm>
            <a:off x="657576" y="1408008"/>
            <a:ext cx="1053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3200" b="1" i="0" u="none" strike="noStrike" baseline="0" dirty="0">
                <a:solidFill>
                  <a:schemeClr val="accent6"/>
                </a:solidFill>
                <a:latin typeface="+mj-lt"/>
              </a:rPr>
              <a:t>→ </a:t>
            </a:r>
            <a:r>
              <a:rPr lang="nl-BE" sz="3200" b="1" dirty="0" err="1">
                <a:solidFill>
                  <a:schemeClr val="accent6"/>
                </a:solidFill>
                <a:latin typeface="+mj-lt"/>
              </a:rPr>
              <a:t>Projet</a:t>
            </a:r>
            <a:r>
              <a:rPr lang="nl-BE" sz="3200" b="1" dirty="0">
                <a:solidFill>
                  <a:schemeClr val="accent6"/>
                </a:solidFill>
                <a:latin typeface="+mj-lt"/>
              </a:rPr>
              <a:t> : </a:t>
            </a:r>
            <a:r>
              <a:rPr lang="nl-BE" sz="3200" b="1" dirty="0" err="1">
                <a:solidFill>
                  <a:schemeClr val="accent6"/>
                </a:solidFill>
                <a:latin typeface="+mj-lt"/>
              </a:rPr>
              <a:t>Renforcement</a:t>
            </a:r>
            <a:r>
              <a:rPr lang="nl-BE" sz="3200" b="1" dirty="0">
                <a:solidFill>
                  <a:schemeClr val="accent6"/>
                </a:solidFill>
                <a:latin typeface="+mj-lt"/>
              </a:rPr>
              <a:t> des équipes</a:t>
            </a:r>
            <a:endParaRPr lang="fr-BE" sz="2400" b="1" dirty="0">
              <a:solidFill>
                <a:schemeClr val="accent6"/>
              </a:solidFill>
              <a:latin typeface="+mj-lt"/>
              <a:ea typeface="DengXian" panose="020B0503020204020204" pitchFamily="2" charset="-122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A6B16E66-66C6-B5FB-698B-44FF016A0FD4}"/>
              </a:ext>
            </a:extLst>
          </p:cNvPr>
          <p:cNvSpPr txBox="1"/>
          <p:nvPr/>
        </p:nvSpPr>
        <p:spPr>
          <a:xfrm>
            <a:off x="1130538" y="2268599"/>
            <a:ext cx="9588335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BE" sz="2000" dirty="0">
              <a:latin typeface="+mj-lt"/>
            </a:endParaRPr>
          </a:p>
          <a:p>
            <a:pPr marL="457200" indent="-457200">
              <a:buFont typeface="+mj-lt"/>
              <a:buAutoNum type="arabicPeriod" startAt="7"/>
            </a:pPr>
            <a:r>
              <a:rPr lang="fr-BE" sz="2000" dirty="0">
                <a:latin typeface="+mj-lt"/>
              </a:rPr>
              <a:t>Renforcement de l’équipe Mini-</a:t>
            </a:r>
            <a:r>
              <a:rPr lang="fr-BE" sz="2000" dirty="0" err="1">
                <a:latin typeface="+mj-lt"/>
              </a:rPr>
              <a:t>Recyparks</a:t>
            </a:r>
            <a:r>
              <a:rPr lang="fr-BE" sz="2000" dirty="0">
                <a:latin typeface="+mj-lt"/>
              </a:rPr>
              <a:t> :</a:t>
            </a:r>
          </a:p>
          <a:p>
            <a:pPr marL="457200" indent="-457200">
              <a:buFont typeface="+mj-lt"/>
              <a:buAutoNum type="arabicPeriod" startAt="7"/>
            </a:pPr>
            <a:endParaRPr lang="fr-BE" sz="2000" dirty="0">
              <a:latin typeface="+mj-lt"/>
            </a:endParaRPr>
          </a:p>
          <a:p>
            <a:pPr marL="857250" lvl="1" indent="-400050">
              <a:buFont typeface="+mj-lt"/>
              <a:buAutoNum type="romanUcPeriod"/>
            </a:pPr>
            <a:r>
              <a:rPr lang="fr-BE" dirty="0">
                <a:latin typeface="+mj-lt"/>
              </a:rPr>
              <a:t>2 sites par jour, 5 jours par semaine, 40 événements par mois</a:t>
            </a:r>
          </a:p>
          <a:p>
            <a:pPr marL="857250" lvl="1" indent="-400050">
              <a:buFont typeface="+mj-lt"/>
              <a:buAutoNum type="romanUcPeriod"/>
            </a:pPr>
            <a:r>
              <a:rPr lang="fr-BE" dirty="0">
                <a:latin typeface="+mj-lt"/>
              </a:rPr>
              <a:t>De 14 sites </a:t>
            </a:r>
            <a:r>
              <a:rPr lang="fr-BE" dirty="0">
                <a:latin typeface="+mj-lt"/>
                <a:sym typeface="Wingdings" panose="05000000000000000000" pitchFamily="2" charset="2"/>
              </a:rPr>
              <a:t> 24 sites</a:t>
            </a:r>
          </a:p>
          <a:p>
            <a:pPr marL="857250" lvl="1" indent="-400050">
              <a:buFont typeface="+mj-lt"/>
              <a:buAutoNum type="romanUcPeriod"/>
            </a:pPr>
            <a:r>
              <a:rPr lang="fr-BE" dirty="0">
                <a:latin typeface="+mj-lt"/>
                <a:sym typeface="Wingdings" panose="05000000000000000000" pitchFamily="2" charset="2"/>
              </a:rPr>
              <a:t>Implémentation accrue sur les Secteurs </a:t>
            </a:r>
            <a:r>
              <a:rPr lang="fr-BE" dirty="0" err="1">
                <a:latin typeface="+mj-lt"/>
                <a:sym typeface="Wingdings" panose="05000000000000000000" pitchFamily="2" charset="2"/>
              </a:rPr>
              <a:t>Cureghem</a:t>
            </a:r>
            <a:r>
              <a:rPr lang="fr-BE" dirty="0">
                <a:latin typeface="+mj-lt"/>
                <a:sym typeface="Wingdings" panose="05000000000000000000" pitchFamily="2" charset="2"/>
              </a:rPr>
              <a:t>, Vaillance et </a:t>
            </a:r>
            <a:r>
              <a:rPr lang="fr-BE" dirty="0" err="1">
                <a:latin typeface="+mj-lt"/>
                <a:sym typeface="Wingdings" panose="05000000000000000000" pitchFamily="2" charset="2"/>
              </a:rPr>
              <a:t>Peterbos</a:t>
            </a:r>
            <a:endParaRPr lang="fr-BE" dirty="0">
              <a:latin typeface="+mj-lt"/>
              <a:sym typeface="Wingdings" panose="05000000000000000000" pitchFamily="2" charset="2"/>
            </a:endParaRPr>
          </a:p>
          <a:p>
            <a:pPr marL="857250" lvl="1" indent="-400050">
              <a:buFont typeface="+mj-lt"/>
              <a:buAutoNum type="romanUcPeriod"/>
            </a:pPr>
            <a:r>
              <a:rPr lang="fr-BE" dirty="0">
                <a:latin typeface="+mj-lt"/>
                <a:sym typeface="Wingdings" panose="05000000000000000000" pitchFamily="2" charset="2"/>
              </a:rPr>
              <a:t>De 4  6 Gardiens de Mini-</a:t>
            </a:r>
            <a:r>
              <a:rPr lang="fr-BE" dirty="0" err="1">
                <a:latin typeface="+mj-lt"/>
                <a:sym typeface="Wingdings" panose="05000000000000000000" pitchFamily="2" charset="2"/>
              </a:rPr>
              <a:t>Recyparks</a:t>
            </a:r>
            <a:endParaRPr lang="fr-BE" dirty="0">
              <a:latin typeface="+mj-lt"/>
              <a:sym typeface="Wingdings" panose="05000000000000000000" pitchFamily="2" charset="2"/>
            </a:endParaRPr>
          </a:p>
          <a:p>
            <a:pPr marL="857250" lvl="1" indent="-400050">
              <a:buFont typeface="+mj-lt"/>
              <a:buAutoNum type="romanUcPeriod"/>
            </a:pPr>
            <a:r>
              <a:rPr lang="fr-BE" dirty="0">
                <a:latin typeface="+mj-lt"/>
                <a:sym typeface="Wingdings" panose="05000000000000000000" pitchFamily="2" charset="2"/>
              </a:rPr>
              <a:t>Engagements de 2 chauffeurs permanents</a:t>
            </a:r>
          </a:p>
          <a:p>
            <a:pPr marL="857250" lvl="1" indent="-400050">
              <a:buFont typeface="+mj-lt"/>
              <a:buAutoNum type="romanUcPeriod"/>
            </a:pPr>
            <a:r>
              <a:rPr lang="fr-BE" dirty="0">
                <a:latin typeface="+mj-lt"/>
                <a:sym typeface="Wingdings" panose="05000000000000000000" pitchFamily="2" charset="2"/>
              </a:rPr>
              <a:t>Nomination d’un Chef d’équipe à plein temps</a:t>
            </a:r>
          </a:p>
          <a:p>
            <a:pPr marL="857250" lvl="1" indent="-400050">
              <a:buFont typeface="+mj-lt"/>
              <a:buAutoNum type="romanUcPeriod"/>
            </a:pPr>
            <a:r>
              <a:rPr lang="fr-BE" dirty="0">
                <a:latin typeface="+mj-lt"/>
                <a:sym typeface="Wingdings" panose="05000000000000000000" pitchFamily="2" charset="2"/>
              </a:rPr>
              <a:t>Etude d’implémentation d’un compost de quartier</a:t>
            </a:r>
            <a:endParaRPr lang="fr-BE" dirty="0">
              <a:latin typeface="+mj-lt"/>
            </a:endParaRPr>
          </a:p>
          <a:p>
            <a:pPr marL="857250" lvl="1" indent="-400050">
              <a:buFont typeface="+mj-lt"/>
              <a:buAutoNum type="romanUcPeriod"/>
            </a:pPr>
            <a:endParaRPr lang="fr-BE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latin typeface="+mj-lt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2AD1C53-F0AA-D9B4-0A38-E3C6B7F60AEB}"/>
              </a:ext>
            </a:extLst>
          </p:cNvPr>
          <p:cNvSpPr txBox="1"/>
          <p:nvPr/>
        </p:nvSpPr>
        <p:spPr>
          <a:xfrm>
            <a:off x="1109259" y="1988187"/>
            <a:ext cx="4874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+mj-lt"/>
              </a:rPr>
              <a:t>Restructuration effective au 1</a:t>
            </a:r>
            <a:r>
              <a:rPr lang="fr-FR" sz="2000" b="1" baseline="30000" dirty="0">
                <a:latin typeface="+mj-lt"/>
              </a:rPr>
              <a:t>er</a:t>
            </a:r>
            <a:r>
              <a:rPr lang="fr-FR" sz="2000" b="1" dirty="0">
                <a:latin typeface="+mj-lt"/>
              </a:rPr>
              <a:t> juin 2023</a:t>
            </a:r>
            <a:endParaRPr lang="fr-FR" sz="2000" dirty="0">
              <a:latin typeface="+mj-lt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0C146342-BA9E-7DDC-8401-91A5E5C00929}"/>
              </a:ext>
            </a:extLst>
          </p:cNvPr>
          <p:cNvSpPr txBox="1"/>
          <p:nvPr/>
        </p:nvSpPr>
        <p:spPr>
          <a:xfrm>
            <a:off x="312400" y="798724"/>
            <a:ext cx="5477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BE" dirty="0"/>
              <a:t>1. Engager et Réorganiser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3977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E99DE05-FA15-328E-BA5C-FA8A2B55C5EA}"/>
              </a:ext>
            </a:extLst>
          </p:cNvPr>
          <p:cNvSpPr txBox="1"/>
          <p:nvPr/>
        </p:nvSpPr>
        <p:spPr>
          <a:xfrm>
            <a:off x="312400" y="112354"/>
            <a:ext cx="3653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8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Axes de travail</a:t>
            </a:r>
            <a:endParaRPr lang="nl-NL" sz="4800" b="1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  <p:sp>
        <p:nvSpPr>
          <p:cNvPr id="22" name="Tekstvak 4">
            <a:extLst>
              <a:ext uri="{FF2B5EF4-FFF2-40B4-BE49-F238E27FC236}">
                <a16:creationId xmlns:a16="http://schemas.microsoft.com/office/drawing/2014/main" id="{A631DA2B-AD6F-E0DB-8FB7-F1CE5F276E68}"/>
              </a:ext>
            </a:extLst>
          </p:cNvPr>
          <p:cNvSpPr txBox="1"/>
          <p:nvPr/>
        </p:nvSpPr>
        <p:spPr>
          <a:xfrm>
            <a:off x="603788" y="1580129"/>
            <a:ext cx="1053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3200" b="1" i="0" u="none" strike="noStrike" baseline="0" dirty="0">
                <a:solidFill>
                  <a:schemeClr val="accent6"/>
                </a:solidFill>
                <a:latin typeface="+mj-lt"/>
              </a:rPr>
              <a:t>→ </a:t>
            </a:r>
            <a:r>
              <a:rPr lang="fr-BE" sz="3200" b="1" i="0" u="none" strike="noStrike" baseline="0" dirty="0">
                <a:solidFill>
                  <a:schemeClr val="accent6"/>
                </a:solidFill>
                <a:latin typeface="+mj-lt"/>
                <a:ea typeface="DengXian" panose="020B0503020204020204" pitchFamily="2" charset="-122"/>
              </a:rPr>
              <a:t>Projet : </a:t>
            </a:r>
            <a:r>
              <a:rPr lang="fr-BE" sz="3200" b="1" dirty="0">
                <a:solidFill>
                  <a:schemeClr val="accent6"/>
                </a:solidFill>
                <a:latin typeface="+mj-lt"/>
                <a:ea typeface="DengXian" panose="020B0503020204020204" pitchFamily="2" charset="-122"/>
              </a:rPr>
              <a:t>Adaptation</a:t>
            </a:r>
            <a:r>
              <a:rPr lang="fr-BE" sz="3200" b="1" i="0" u="none" strike="noStrike" baseline="0" dirty="0">
                <a:solidFill>
                  <a:schemeClr val="accent6"/>
                </a:solidFill>
                <a:latin typeface="+mj-lt"/>
                <a:ea typeface="DengXian" panose="020B0503020204020204" pitchFamily="2" charset="-122"/>
              </a:rPr>
              <a:t> organigramme</a:t>
            </a:r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D7EACA9F-4C8C-9A7D-E2FD-F1153A5B527C}"/>
              </a:ext>
            </a:extLst>
          </p:cNvPr>
          <p:cNvSpPr txBox="1"/>
          <p:nvPr/>
        </p:nvSpPr>
        <p:spPr>
          <a:xfrm>
            <a:off x="312400" y="807695"/>
            <a:ext cx="5477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BE" dirty="0"/>
              <a:t>1. Engager et Réorganiser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0761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iagramme, Parallèle&#10;&#10;Description générée automatiquement">
            <a:extLst>
              <a:ext uri="{FF2B5EF4-FFF2-40B4-BE49-F238E27FC236}">
                <a16:creationId xmlns:a16="http://schemas.microsoft.com/office/drawing/2014/main" id="{2C9ADD35-6CBC-79CD-FE38-61B588FDE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75" y="0"/>
            <a:ext cx="10635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39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E99DE05-FA15-328E-BA5C-FA8A2B55C5EA}"/>
              </a:ext>
            </a:extLst>
          </p:cNvPr>
          <p:cNvSpPr txBox="1"/>
          <p:nvPr/>
        </p:nvSpPr>
        <p:spPr>
          <a:xfrm>
            <a:off x="312400" y="112354"/>
            <a:ext cx="3653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8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Axes de travail</a:t>
            </a:r>
            <a:endParaRPr lang="nl-NL" sz="4800" b="1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84A300-75A0-A0ED-6425-48C815DA80FF}"/>
              </a:ext>
            </a:extLst>
          </p:cNvPr>
          <p:cNvSpPr txBox="1"/>
          <p:nvPr/>
        </p:nvSpPr>
        <p:spPr>
          <a:xfrm>
            <a:off x="312400" y="803497"/>
            <a:ext cx="8605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BE" dirty="0"/>
              <a:t>2. Prévenir, Sensibiliser et Communiquer</a:t>
            </a:r>
            <a:endParaRPr lang="nl-NL" dirty="0"/>
          </a:p>
        </p:txBody>
      </p:sp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  <p:sp>
        <p:nvSpPr>
          <p:cNvPr id="6" name="Tekstvak 4">
            <a:extLst>
              <a:ext uri="{FF2B5EF4-FFF2-40B4-BE49-F238E27FC236}">
                <a16:creationId xmlns:a16="http://schemas.microsoft.com/office/drawing/2014/main" id="{ACF21FEB-DBED-6789-7BFC-4C9A271E1EDE}"/>
              </a:ext>
            </a:extLst>
          </p:cNvPr>
          <p:cNvSpPr txBox="1"/>
          <p:nvPr/>
        </p:nvSpPr>
        <p:spPr>
          <a:xfrm>
            <a:off x="1000476" y="1651237"/>
            <a:ext cx="103806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4000" b="1" i="0" u="none" strike="noStrike" baseline="0" dirty="0">
                <a:latin typeface="+mj-lt"/>
              </a:rPr>
              <a:t>→ </a:t>
            </a:r>
            <a:r>
              <a:rPr lang="fr-BE" sz="4000" b="1" i="0" u="none" strike="noStrike" baseline="0" dirty="0">
                <a:latin typeface="+mj-lt"/>
                <a:ea typeface="DengXian" panose="020B0503020204020204" pitchFamily="2" charset="-122"/>
              </a:rPr>
              <a:t>Projet : </a:t>
            </a:r>
            <a:r>
              <a:rPr lang="fr-BE" sz="4000" b="1" dirty="0">
                <a:latin typeface="+mj-lt"/>
                <a:ea typeface="DengXian" panose="020B0503020204020204" pitchFamily="2" charset="-122"/>
              </a:rPr>
              <a:t>Coordination et centralisation des actions</a:t>
            </a:r>
            <a:endParaRPr lang="fr-BE" sz="4000" b="1" i="0" u="none" strike="noStrike" baseline="0" dirty="0">
              <a:latin typeface="+mj-lt"/>
              <a:ea typeface="DengXian" panose="020B0503020204020204" pitchFamily="2" charset="-122"/>
            </a:endParaRPr>
          </a:p>
          <a:p>
            <a:pPr algn="l"/>
            <a:r>
              <a:rPr lang="fr-BE" sz="4000" b="1" i="0" u="none" strike="noStrike" baseline="0" dirty="0">
                <a:latin typeface="+mj-lt"/>
                <a:ea typeface="DengXian" panose="020B0503020204020204" pitchFamily="2" charset="-122"/>
              </a:rPr>
              <a:t>→ Projet : Multiplication des actions impactantes</a:t>
            </a:r>
            <a:endParaRPr lang="fr-BE" sz="4000" b="1" dirty="0">
              <a:latin typeface="+mj-lt"/>
              <a:ea typeface="DengXian" panose="020B0503020204020204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2222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E99DE05-FA15-328E-BA5C-FA8A2B55C5EA}"/>
              </a:ext>
            </a:extLst>
          </p:cNvPr>
          <p:cNvSpPr txBox="1"/>
          <p:nvPr/>
        </p:nvSpPr>
        <p:spPr>
          <a:xfrm>
            <a:off x="312400" y="112354"/>
            <a:ext cx="3653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8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Axes de travail</a:t>
            </a:r>
            <a:endParaRPr lang="nl-NL" sz="4800" b="1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84A300-75A0-A0ED-6425-48C815DA80FF}"/>
              </a:ext>
            </a:extLst>
          </p:cNvPr>
          <p:cNvSpPr txBox="1"/>
          <p:nvPr/>
        </p:nvSpPr>
        <p:spPr>
          <a:xfrm>
            <a:off x="312400" y="814255"/>
            <a:ext cx="85039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BE" dirty="0"/>
              <a:t>2. Prévenir, Sensibiliser et Communiquer</a:t>
            </a:r>
            <a:endParaRPr lang="nl-NL" dirty="0"/>
          </a:p>
        </p:txBody>
      </p:sp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  <p:sp>
        <p:nvSpPr>
          <p:cNvPr id="22" name="Tekstvak 4">
            <a:extLst>
              <a:ext uri="{FF2B5EF4-FFF2-40B4-BE49-F238E27FC236}">
                <a16:creationId xmlns:a16="http://schemas.microsoft.com/office/drawing/2014/main" id="{A631DA2B-AD6F-E0DB-8FB7-F1CE5F276E68}"/>
              </a:ext>
            </a:extLst>
          </p:cNvPr>
          <p:cNvSpPr txBox="1"/>
          <p:nvPr/>
        </p:nvSpPr>
        <p:spPr>
          <a:xfrm>
            <a:off x="657576" y="1547856"/>
            <a:ext cx="1053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3200" b="1" i="0" u="none" strike="noStrike" baseline="0" dirty="0">
                <a:solidFill>
                  <a:schemeClr val="accent6"/>
                </a:solidFill>
                <a:latin typeface="+mj-lt"/>
              </a:rPr>
              <a:t>→ </a:t>
            </a:r>
            <a:r>
              <a:rPr lang="fr-BE" sz="3200" b="1" i="0" u="none" strike="noStrike" baseline="0" dirty="0">
                <a:solidFill>
                  <a:schemeClr val="accent6"/>
                </a:solidFill>
                <a:latin typeface="+mj-lt"/>
                <a:ea typeface="DengXian" panose="020B0503020204020204" pitchFamily="2" charset="-122"/>
              </a:rPr>
              <a:t>Projet : Coordonner et centraliser les Actions</a:t>
            </a:r>
          </a:p>
        </p:txBody>
      </p:sp>
      <p:sp>
        <p:nvSpPr>
          <p:cNvPr id="12" name="Tekstvak 3">
            <a:extLst>
              <a:ext uri="{FF2B5EF4-FFF2-40B4-BE49-F238E27FC236}">
                <a16:creationId xmlns:a16="http://schemas.microsoft.com/office/drawing/2014/main" id="{F8A3692A-79BE-284C-C292-1F6D6571B494}"/>
              </a:ext>
            </a:extLst>
          </p:cNvPr>
          <p:cNvSpPr txBox="1"/>
          <p:nvPr/>
        </p:nvSpPr>
        <p:spPr>
          <a:xfrm>
            <a:off x="2139150" y="2223646"/>
            <a:ext cx="7716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r-BE" sz="1800" b="0" i="0" u="none" strike="noStrike" baseline="0" dirty="0">
                <a:latin typeface="+mj-lt"/>
              </a:rPr>
              <a:t>Désignation d’un Responsable « Actions Propreté »</a:t>
            </a:r>
            <a:endParaRPr lang="fr-FR" sz="2000" dirty="0">
              <a:latin typeface="+mj-lt"/>
            </a:endParaRPr>
          </a:p>
        </p:txBody>
      </p:sp>
      <p:sp>
        <p:nvSpPr>
          <p:cNvPr id="13" name="Tekstvak 5">
            <a:extLst>
              <a:ext uri="{FF2B5EF4-FFF2-40B4-BE49-F238E27FC236}">
                <a16:creationId xmlns:a16="http://schemas.microsoft.com/office/drawing/2014/main" id="{C871E636-D746-265E-3B11-AFD019D9454C}"/>
              </a:ext>
            </a:extLst>
          </p:cNvPr>
          <p:cNvSpPr txBox="1"/>
          <p:nvPr/>
        </p:nvSpPr>
        <p:spPr>
          <a:xfrm>
            <a:off x="2139150" y="2594958"/>
            <a:ext cx="6399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Collaboration étroite avec la Cellule Verbalisation/Répression </a:t>
            </a:r>
            <a:endParaRPr lang="fr-FR" dirty="0">
              <a:latin typeface="+mj-lt"/>
            </a:endParaRPr>
          </a:p>
        </p:txBody>
      </p:sp>
      <p:sp>
        <p:nvSpPr>
          <p:cNvPr id="14" name="Tekstvak 7">
            <a:extLst>
              <a:ext uri="{FF2B5EF4-FFF2-40B4-BE49-F238E27FC236}">
                <a16:creationId xmlns:a16="http://schemas.microsoft.com/office/drawing/2014/main" id="{1C70901F-4C7D-9964-9FF0-F177BCBAD552}"/>
              </a:ext>
            </a:extLst>
          </p:cNvPr>
          <p:cNvSpPr txBox="1"/>
          <p:nvPr/>
        </p:nvSpPr>
        <p:spPr>
          <a:xfrm>
            <a:off x="2161198" y="2966270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latin typeface="+mj-lt"/>
              </a:rPr>
              <a:t>Collaboration étroite avec les équipes mixtes de chaque LISA</a:t>
            </a:r>
          </a:p>
        </p:txBody>
      </p:sp>
      <p:sp>
        <p:nvSpPr>
          <p:cNvPr id="17" name="Tekstvak 9">
            <a:extLst>
              <a:ext uri="{FF2B5EF4-FFF2-40B4-BE49-F238E27FC236}">
                <a16:creationId xmlns:a16="http://schemas.microsoft.com/office/drawing/2014/main" id="{37AA50CA-F1FE-AFE9-584D-15CCEBC4A6AF}"/>
              </a:ext>
            </a:extLst>
          </p:cNvPr>
          <p:cNvSpPr txBox="1"/>
          <p:nvPr/>
        </p:nvSpPr>
        <p:spPr>
          <a:xfrm>
            <a:off x="2139150" y="3997176"/>
            <a:ext cx="6324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latin typeface="+mj-lt"/>
              </a:rPr>
              <a:t>Centralisation de lieux de travail des Chefs d’équipe</a:t>
            </a:r>
          </a:p>
        </p:txBody>
      </p:sp>
      <p:sp>
        <p:nvSpPr>
          <p:cNvPr id="18" name="Tekstvak 11">
            <a:extLst>
              <a:ext uri="{FF2B5EF4-FFF2-40B4-BE49-F238E27FC236}">
                <a16:creationId xmlns:a16="http://schemas.microsoft.com/office/drawing/2014/main" id="{D51AEBBA-BF17-FB6B-163D-2E90C2D89C88}"/>
              </a:ext>
            </a:extLst>
          </p:cNvPr>
          <p:cNvSpPr txBox="1"/>
          <p:nvPr/>
        </p:nvSpPr>
        <p:spPr>
          <a:xfrm>
            <a:off x="2161198" y="4366508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 err="1">
                <a:latin typeface="+mj-lt"/>
              </a:rPr>
              <a:t>Prioritisation</a:t>
            </a:r>
            <a:r>
              <a:rPr lang="fr-BE" dirty="0">
                <a:latin typeface="+mj-lt"/>
              </a:rPr>
              <a:t> des actions par la hiérarchie</a:t>
            </a:r>
            <a:endParaRPr lang="fr-FR" dirty="0">
              <a:latin typeface="+mj-lt"/>
            </a:endParaRPr>
          </a:p>
        </p:txBody>
      </p:sp>
      <p:sp>
        <p:nvSpPr>
          <p:cNvPr id="19" name="Tekstvak 13">
            <a:extLst>
              <a:ext uri="{FF2B5EF4-FFF2-40B4-BE49-F238E27FC236}">
                <a16:creationId xmlns:a16="http://schemas.microsoft.com/office/drawing/2014/main" id="{C437CF29-995B-405B-4736-A651A10540C9}"/>
              </a:ext>
            </a:extLst>
          </p:cNvPr>
          <p:cNvSpPr txBox="1"/>
          <p:nvPr/>
        </p:nvSpPr>
        <p:spPr>
          <a:xfrm>
            <a:off x="2161198" y="3350845"/>
            <a:ext cx="68077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Collaboration multi-services : Prévention, cohésion, travaux publics, Santé, etc.</a:t>
            </a:r>
            <a:endParaRPr lang="fr-FR" dirty="0">
              <a:latin typeface="+mj-lt"/>
            </a:endParaRPr>
          </a:p>
        </p:txBody>
      </p:sp>
      <p:pic>
        <p:nvPicPr>
          <p:cNvPr id="24" name="Afbeelding 21" descr="Afbeelding met pijl&#10;&#10;Automatisch gegenereerde beschrijving">
            <a:extLst>
              <a:ext uri="{FF2B5EF4-FFF2-40B4-BE49-F238E27FC236}">
                <a16:creationId xmlns:a16="http://schemas.microsoft.com/office/drawing/2014/main" id="{E3F6DEE9-A2BE-CE0F-4BCD-753EDE8E0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366" y="2046398"/>
            <a:ext cx="322687" cy="318019"/>
          </a:xfrm>
          <a:prstGeom prst="rect">
            <a:avLst/>
          </a:prstGeom>
        </p:spPr>
      </p:pic>
      <p:pic>
        <p:nvPicPr>
          <p:cNvPr id="25" name="Afbeelding 22" descr="Afbeelding met pijl&#10;&#10;Automatisch gegenereerde beschrijving">
            <a:extLst>
              <a:ext uri="{FF2B5EF4-FFF2-40B4-BE49-F238E27FC236}">
                <a16:creationId xmlns:a16="http://schemas.microsoft.com/office/drawing/2014/main" id="{415BA57F-B04B-6796-5658-1B935A577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361" y="2428075"/>
            <a:ext cx="322687" cy="318019"/>
          </a:xfrm>
          <a:prstGeom prst="rect">
            <a:avLst/>
          </a:prstGeom>
        </p:spPr>
      </p:pic>
      <p:pic>
        <p:nvPicPr>
          <p:cNvPr id="26" name="Afbeelding 23" descr="Afbeelding met pijl&#10;&#10;Automatisch gegenereerde beschrijving">
            <a:extLst>
              <a:ext uri="{FF2B5EF4-FFF2-40B4-BE49-F238E27FC236}">
                <a16:creationId xmlns:a16="http://schemas.microsoft.com/office/drawing/2014/main" id="{1BDBC87D-E2DB-D0F0-E986-6C4A7B494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365" y="2800490"/>
            <a:ext cx="322687" cy="318019"/>
          </a:xfrm>
          <a:prstGeom prst="rect">
            <a:avLst/>
          </a:prstGeom>
        </p:spPr>
      </p:pic>
      <p:pic>
        <p:nvPicPr>
          <p:cNvPr id="27" name="Afbeelding 24" descr="Afbeelding met pijl&#10;&#10;Automatisch gegenereerde beschrijving">
            <a:extLst>
              <a:ext uri="{FF2B5EF4-FFF2-40B4-BE49-F238E27FC236}">
                <a16:creationId xmlns:a16="http://schemas.microsoft.com/office/drawing/2014/main" id="{36D475D2-751D-588C-D16C-20C350EAB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828" y="4233522"/>
            <a:ext cx="322687" cy="318019"/>
          </a:xfrm>
          <a:prstGeom prst="rect">
            <a:avLst/>
          </a:prstGeom>
        </p:spPr>
      </p:pic>
      <p:pic>
        <p:nvPicPr>
          <p:cNvPr id="28" name="Afbeelding 25" descr="Afbeelding met pijl&#10;&#10;Automatisch gegenereerde beschrijving">
            <a:extLst>
              <a:ext uri="{FF2B5EF4-FFF2-40B4-BE49-F238E27FC236}">
                <a16:creationId xmlns:a16="http://schemas.microsoft.com/office/drawing/2014/main" id="{C619C28D-3690-68F4-6DE1-F10A61ADA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360" y="3152043"/>
            <a:ext cx="322687" cy="318019"/>
          </a:xfrm>
          <a:prstGeom prst="rect">
            <a:avLst/>
          </a:prstGeom>
        </p:spPr>
      </p:pic>
      <p:pic>
        <p:nvPicPr>
          <p:cNvPr id="33" name="Afbeelding 23" descr="Afbeelding met pijl&#10;&#10;Automatisch gegenereerde beschrijving">
            <a:extLst>
              <a:ext uri="{FF2B5EF4-FFF2-40B4-BE49-F238E27FC236}">
                <a16:creationId xmlns:a16="http://schemas.microsoft.com/office/drawing/2014/main" id="{673BB206-1D9B-EB53-659F-D1DD0548E3B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360" y="3858507"/>
            <a:ext cx="322687" cy="31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4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E99DE05-FA15-328E-BA5C-FA8A2B55C5EA}"/>
              </a:ext>
            </a:extLst>
          </p:cNvPr>
          <p:cNvSpPr txBox="1"/>
          <p:nvPr/>
        </p:nvSpPr>
        <p:spPr>
          <a:xfrm>
            <a:off x="312400" y="112354"/>
            <a:ext cx="3653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8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Axes de travail</a:t>
            </a:r>
            <a:endParaRPr lang="nl-NL" sz="4800" b="1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  <p:sp>
        <p:nvSpPr>
          <p:cNvPr id="22" name="Tekstvak 4">
            <a:extLst>
              <a:ext uri="{FF2B5EF4-FFF2-40B4-BE49-F238E27FC236}">
                <a16:creationId xmlns:a16="http://schemas.microsoft.com/office/drawing/2014/main" id="{A631DA2B-AD6F-E0DB-8FB7-F1CE5F276E68}"/>
              </a:ext>
            </a:extLst>
          </p:cNvPr>
          <p:cNvSpPr txBox="1"/>
          <p:nvPr/>
        </p:nvSpPr>
        <p:spPr>
          <a:xfrm>
            <a:off x="657576" y="1483307"/>
            <a:ext cx="1053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3200" b="1" i="0" u="none" strike="noStrike" baseline="0" dirty="0">
                <a:solidFill>
                  <a:schemeClr val="accent6"/>
                </a:solidFill>
                <a:latin typeface="+mj-lt"/>
              </a:rPr>
              <a:t>→ </a:t>
            </a:r>
            <a:r>
              <a:rPr lang="fr-BE" sz="3200" b="1" i="0" u="none" strike="noStrike" baseline="0" dirty="0">
                <a:solidFill>
                  <a:schemeClr val="accent6"/>
                </a:solidFill>
                <a:latin typeface="+mj-lt"/>
                <a:ea typeface="DengXian" panose="020B0503020204020204" pitchFamily="2" charset="-122"/>
              </a:rPr>
              <a:t>Projet : </a:t>
            </a:r>
            <a:r>
              <a:rPr lang="fr-BE" sz="3200" b="1" dirty="0">
                <a:solidFill>
                  <a:schemeClr val="accent6"/>
                </a:solidFill>
                <a:latin typeface="+mj-lt"/>
                <a:ea typeface="DengXian" panose="020B0503020204020204" pitchFamily="2" charset="-122"/>
              </a:rPr>
              <a:t>Multiplication des actions impactantes</a:t>
            </a:r>
            <a:endParaRPr lang="fr-BE" sz="3200" b="1" i="0" u="none" strike="noStrike" baseline="0" dirty="0">
              <a:solidFill>
                <a:schemeClr val="accent6"/>
              </a:solidFill>
              <a:latin typeface="+mj-lt"/>
              <a:ea typeface="DengXian" panose="020B0503020204020204" pitchFamily="2" charset="-122"/>
            </a:endParaRPr>
          </a:p>
        </p:txBody>
      </p:sp>
      <p:sp>
        <p:nvSpPr>
          <p:cNvPr id="12" name="Tekstvak 3">
            <a:extLst>
              <a:ext uri="{FF2B5EF4-FFF2-40B4-BE49-F238E27FC236}">
                <a16:creationId xmlns:a16="http://schemas.microsoft.com/office/drawing/2014/main" id="{F8A3692A-79BE-284C-C292-1F6D6571B494}"/>
              </a:ext>
            </a:extLst>
          </p:cNvPr>
          <p:cNvSpPr txBox="1"/>
          <p:nvPr/>
        </p:nvSpPr>
        <p:spPr>
          <a:xfrm>
            <a:off x="1128008" y="2157605"/>
            <a:ext cx="880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fr-BE" sz="2000" b="1" i="0" u="none" strike="noStrike" baseline="0" dirty="0">
                <a:latin typeface="+mj-lt"/>
              </a:rPr>
              <a:t>Action MMM - </a:t>
            </a:r>
            <a:r>
              <a:rPr lang="fr-BE" sz="2000" b="1" i="0" u="none" strike="noStrike" baseline="0" dirty="0" err="1">
                <a:latin typeface="+mj-lt"/>
              </a:rPr>
              <a:t>Cureghem</a:t>
            </a:r>
            <a:r>
              <a:rPr lang="fr-BE" sz="2000" b="1" i="0" u="none" strike="noStrike" baseline="0" dirty="0">
                <a:latin typeface="+mj-lt"/>
              </a:rPr>
              <a:t> : </a:t>
            </a:r>
            <a:r>
              <a:rPr lang="fr-BE" sz="2000" b="1" i="1" u="none" strike="noStrike" baseline="0" dirty="0" err="1">
                <a:latin typeface="+mj-lt"/>
              </a:rPr>
              <a:t>Microquartier</a:t>
            </a:r>
            <a:r>
              <a:rPr lang="fr-BE" sz="2000" b="1" i="1" u="none" strike="noStrike" baseline="0" dirty="0">
                <a:latin typeface="+mj-lt"/>
              </a:rPr>
              <a:t> – </a:t>
            </a:r>
            <a:r>
              <a:rPr lang="fr-BE" sz="2000" b="1" i="1" u="none" strike="noStrike" baseline="0" dirty="0" err="1">
                <a:latin typeface="+mj-lt"/>
              </a:rPr>
              <a:t>Multiphénomène</a:t>
            </a:r>
            <a:r>
              <a:rPr lang="fr-BE" sz="2000" b="1" i="1" u="none" strike="noStrike" baseline="0" dirty="0">
                <a:latin typeface="+mj-lt"/>
              </a:rPr>
              <a:t> - Multidisciplinaire</a:t>
            </a:r>
            <a:endParaRPr lang="fr-FR" sz="2000" b="1" i="1" dirty="0">
              <a:latin typeface="+mj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AEE35B0-403B-53B4-36EC-096FB41E60D8}"/>
              </a:ext>
            </a:extLst>
          </p:cNvPr>
          <p:cNvSpPr txBox="1"/>
          <p:nvPr/>
        </p:nvSpPr>
        <p:spPr>
          <a:xfrm>
            <a:off x="1313895" y="2501989"/>
            <a:ext cx="8460420" cy="4170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Sacs Fouillés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Octobre: 326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Novembre: 125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Décembre: 125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Janvier: 168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Taxes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Octobre: 45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Novembre: 25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Décembre: 21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Janvier: 12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Caméras: 93 constats pour 6 taxes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Tonnage: </a:t>
            </a:r>
            <a:r>
              <a:rPr lang="fr-BE" sz="2000" b="1" dirty="0">
                <a:latin typeface="+mj-lt"/>
              </a:rPr>
              <a:t>594,22T</a:t>
            </a: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B1F6CBDA-7B89-0419-4DDB-30A48B96B089}"/>
              </a:ext>
            </a:extLst>
          </p:cNvPr>
          <p:cNvSpPr txBox="1"/>
          <p:nvPr/>
        </p:nvSpPr>
        <p:spPr>
          <a:xfrm>
            <a:off x="312400" y="825013"/>
            <a:ext cx="85039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BE" dirty="0"/>
              <a:t>2. Prévenir, Sensibiliser et Communiquer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4987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E99DE05-FA15-328E-BA5C-FA8A2B55C5EA}"/>
              </a:ext>
            </a:extLst>
          </p:cNvPr>
          <p:cNvSpPr txBox="1"/>
          <p:nvPr/>
        </p:nvSpPr>
        <p:spPr>
          <a:xfrm>
            <a:off x="312400" y="112354"/>
            <a:ext cx="3653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8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Axes de travail</a:t>
            </a:r>
            <a:endParaRPr lang="nl-NL" sz="4800" b="1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  <p:sp>
        <p:nvSpPr>
          <p:cNvPr id="22" name="Tekstvak 4">
            <a:extLst>
              <a:ext uri="{FF2B5EF4-FFF2-40B4-BE49-F238E27FC236}">
                <a16:creationId xmlns:a16="http://schemas.microsoft.com/office/drawing/2014/main" id="{A631DA2B-AD6F-E0DB-8FB7-F1CE5F276E68}"/>
              </a:ext>
            </a:extLst>
          </p:cNvPr>
          <p:cNvSpPr txBox="1"/>
          <p:nvPr/>
        </p:nvSpPr>
        <p:spPr>
          <a:xfrm>
            <a:off x="657576" y="1408008"/>
            <a:ext cx="1053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3200" b="1" i="0" u="none" strike="noStrike" baseline="0" dirty="0">
                <a:solidFill>
                  <a:schemeClr val="accent6"/>
                </a:solidFill>
                <a:latin typeface="+mj-lt"/>
              </a:rPr>
              <a:t>→ </a:t>
            </a:r>
            <a:r>
              <a:rPr lang="fr-BE" sz="3200" b="1" i="0" u="none" strike="noStrike" baseline="0" dirty="0">
                <a:solidFill>
                  <a:schemeClr val="accent6"/>
                </a:solidFill>
                <a:latin typeface="+mj-lt"/>
                <a:ea typeface="DengXian" panose="020B0503020204020204" pitchFamily="2" charset="-122"/>
              </a:rPr>
              <a:t>Projet : </a:t>
            </a:r>
            <a:r>
              <a:rPr lang="fr-BE" sz="3200" b="1" dirty="0">
                <a:solidFill>
                  <a:schemeClr val="accent6"/>
                </a:solidFill>
                <a:latin typeface="+mj-lt"/>
                <a:ea typeface="DengXian" panose="020B0503020204020204" pitchFamily="2" charset="-122"/>
              </a:rPr>
              <a:t>Multiplication des actions impactantes</a:t>
            </a:r>
            <a:endParaRPr lang="fr-BE" sz="3200" b="1" i="0" u="none" strike="noStrike" baseline="0" dirty="0">
              <a:solidFill>
                <a:schemeClr val="accent6"/>
              </a:solidFill>
              <a:latin typeface="+mj-lt"/>
              <a:ea typeface="DengXian" panose="020B0503020204020204" pitchFamily="2" charset="-122"/>
            </a:endParaRPr>
          </a:p>
        </p:txBody>
      </p:sp>
      <p:sp>
        <p:nvSpPr>
          <p:cNvPr id="12" name="Tekstvak 3">
            <a:extLst>
              <a:ext uri="{FF2B5EF4-FFF2-40B4-BE49-F238E27FC236}">
                <a16:creationId xmlns:a16="http://schemas.microsoft.com/office/drawing/2014/main" id="{F8A3692A-79BE-284C-C292-1F6D6571B494}"/>
              </a:ext>
            </a:extLst>
          </p:cNvPr>
          <p:cNvSpPr txBox="1"/>
          <p:nvPr/>
        </p:nvSpPr>
        <p:spPr>
          <a:xfrm>
            <a:off x="1128008" y="1877910"/>
            <a:ext cx="7716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+mj-lt"/>
              <a:buAutoNum type="arabicPeriod" startAt="2"/>
            </a:pPr>
            <a:r>
              <a:rPr lang="fr-BE" sz="2000" b="1" i="0" u="none" strike="noStrike" baseline="0" dirty="0">
                <a:latin typeface="+mj-lt"/>
              </a:rPr>
              <a:t>Actions «Quartiers Nets»</a:t>
            </a:r>
            <a:endParaRPr lang="fr-FR" sz="2000" b="1" dirty="0">
              <a:latin typeface="+mj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AEE35B0-403B-53B4-36EC-096FB41E60D8}"/>
              </a:ext>
            </a:extLst>
          </p:cNvPr>
          <p:cNvSpPr txBox="1"/>
          <p:nvPr/>
        </p:nvSpPr>
        <p:spPr>
          <a:xfrm>
            <a:off x="1128008" y="2336765"/>
            <a:ext cx="8460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Remise au propre d’un quartier en collaboration avec la Police et d’autres service communaux tels que les TP, GP, P.E, Urbanisme, etc.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3 QN en 2022 (</a:t>
            </a:r>
            <a:r>
              <a:rPr lang="fr-BE" dirty="0" err="1">
                <a:latin typeface="+mj-lt"/>
              </a:rPr>
              <a:t>Cureghme</a:t>
            </a:r>
            <a:r>
              <a:rPr lang="fr-BE" dirty="0">
                <a:latin typeface="+mj-lt"/>
              </a:rPr>
              <a:t>, </a:t>
            </a:r>
            <a:r>
              <a:rPr lang="fr-BE" dirty="0" err="1">
                <a:latin typeface="+mj-lt"/>
              </a:rPr>
              <a:t>Peterbos</a:t>
            </a:r>
            <a:r>
              <a:rPr lang="fr-BE" dirty="0">
                <a:latin typeface="+mj-lt"/>
              </a:rPr>
              <a:t> et </a:t>
            </a:r>
            <a:r>
              <a:rPr lang="fr-BE" dirty="0" err="1">
                <a:latin typeface="+mj-lt"/>
              </a:rPr>
              <a:t>Scheut</a:t>
            </a:r>
            <a:r>
              <a:rPr lang="fr-BE" dirty="0">
                <a:latin typeface="+mj-lt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2 QN en 2023 (Vaillance et </a:t>
            </a:r>
            <a:r>
              <a:rPr lang="fr-BE" dirty="0" err="1">
                <a:latin typeface="+mj-lt"/>
              </a:rPr>
              <a:t>Peterbos</a:t>
            </a:r>
            <a:r>
              <a:rPr lang="fr-BE" dirty="0">
                <a:latin typeface="+mj-lt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QN Vaillance à effectif réduit car nous avions la phase test avec la Commune de Molenbeek</a:t>
            </a:r>
          </a:p>
        </p:txBody>
      </p:sp>
      <p:sp>
        <p:nvSpPr>
          <p:cNvPr id="2" name="Tekstvak 3">
            <a:extLst>
              <a:ext uri="{FF2B5EF4-FFF2-40B4-BE49-F238E27FC236}">
                <a16:creationId xmlns:a16="http://schemas.microsoft.com/office/drawing/2014/main" id="{2F862755-0845-6D1C-94A4-D65962BC0B74}"/>
              </a:ext>
            </a:extLst>
          </p:cNvPr>
          <p:cNvSpPr txBox="1"/>
          <p:nvPr/>
        </p:nvSpPr>
        <p:spPr>
          <a:xfrm>
            <a:off x="1021475" y="4028494"/>
            <a:ext cx="7716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 startAt="3"/>
            </a:pPr>
            <a:r>
              <a:rPr lang="fr-BE" sz="2000" b="1" i="0" u="none" strike="noStrike" baseline="0" dirty="0">
                <a:latin typeface="+mj-lt"/>
              </a:rPr>
              <a:t>Actions «Rues Nettes»</a:t>
            </a:r>
            <a:endParaRPr lang="fr-FR" sz="2000" b="1" dirty="0">
              <a:latin typeface="+mj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9EE01E5-F117-A4F0-5269-E7247530746C}"/>
              </a:ext>
            </a:extLst>
          </p:cNvPr>
          <p:cNvSpPr txBox="1"/>
          <p:nvPr/>
        </p:nvSpPr>
        <p:spPr>
          <a:xfrm>
            <a:off x="1128008" y="4426834"/>
            <a:ext cx="8460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Nettoiement d’une rue de façade à façade: pieds d’arbre, avaloirs, dépôts clandestins, balayage, etc.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1 rue par jour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Du lundi au jeudi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En 2023: 102 rues nettoyées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259F065B-4459-87E9-69A1-7B3507D39720}"/>
              </a:ext>
            </a:extLst>
          </p:cNvPr>
          <p:cNvSpPr txBox="1"/>
          <p:nvPr/>
        </p:nvSpPr>
        <p:spPr>
          <a:xfrm>
            <a:off x="312400" y="803502"/>
            <a:ext cx="85039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BE" dirty="0"/>
              <a:t>2. Prévenir, Sensibiliser et Communiquer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83667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E99DE05-FA15-328E-BA5C-FA8A2B55C5EA}"/>
              </a:ext>
            </a:extLst>
          </p:cNvPr>
          <p:cNvSpPr txBox="1"/>
          <p:nvPr/>
        </p:nvSpPr>
        <p:spPr>
          <a:xfrm>
            <a:off x="312400" y="112354"/>
            <a:ext cx="3653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8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Axes de travail</a:t>
            </a:r>
            <a:endParaRPr lang="nl-NL" sz="4800" b="1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  <p:sp>
        <p:nvSpPr>
          <p:cNvPr id="22" name="Tekstvak 4">
            <a:extLst>
              <a:ext uri="{FF2B5EF4-FFF2-40B4-BE49-F238E27FC236}">
                <a16:creationId xmlns:a16="http://schemas.microsoft.com/office/drawing/2014/main" id="{A631DA2B-AD6F-E0DB-8FB7-F1CE5F276E68}"/>
              </a:ext>
            </a:extLst>
          </p:cNvPr>
          <p:cNvSpPr txBox="1"/>
          <p:nvPr/>
        </p:nvSpPr>
        <p:spPr>
          <a:xfrm>
            <a:off x="657576" y="1418764"/>
            <a:ext cx="1053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3200" b="1" i="0" u="none" strike="noStrike" baseline="0" dirty="0">
                <a:solidFill>
                  <a:schemeClr val="accent6"/>
                </a:solidFill>
                <a:latin typeface="+mj-lt"/>
              </a:rPr>
              <a:t>→ </a:t>
            </a:r>
            <a:r>
              <a:rPr lang="fr-BE" sz="3200" b="1" i="0" u="none" strike="noStrike" baseline="0" dirty="0">
                <a:solidFill>
                  <a:schemeClr val="accent6"/>
                </a:solidFill>
                <a:latin typeface="+mj-lt"/>
                <a:ea typeface="DengXian" panose="020B0503020204020204" pitchFamily="2" charset="-122"/>
              </a:rPr>
              <a:t>Projet : </a:t>
            </a:r>
            <a:r>
              <a:rPr lang="fr-BE" sz="3200" b="1" dirty="0">
                <a:solidFill>
                  <a:schemeClr val="accent6"/>
                </a:solidFill>
                <a:latin typeface="+mj-lt"/>
                <a:ea typeface="DengXian" panose="020B0503020204020204" pitchFamily="2" charset="-122"/>
              </a:rPr>
              <a:t>Multiplication des actions impactantes</a:t>
            </a:r>
            <a:endParaRPr lang="fr-BE" sz="3200" b="1" i="0" u="none" strike="noStrike" baseline="0" dirty="0">
              <a:solidFill>
                <a:schemeClr val="accent6"/>
              </a:solidFill>
              <a:latin typeface="+mj-lt"/>
              <a:ea typeface="DengXian" panose="020B0503020204020204" pitchFamily="2" charset="-122"/>
            </a:endParaRPr>
          </a:p>
        </p:txBody>
      </p:sp>
      <p:sp>
        <p:nvSpPr>
          <p:cNvPr id="12" name="Tekstvak 3">
            <a:extLst>
              <a:ext uri="{FF2B5EF4-FFF2-40B4-BE49-F238E27FC236}">
                <a16:creationId xmlns:a16="http://schemas.microsoft.com/office/drawing/2014/main" id="{F8A3692A-79BE-284C-C292-1F6D6571B494}"/>
              </a:ext>
            </a:extLst>
          </p:cNvPr>
          <p:cNvSpPr txBox="1"/>
          <p:nvPr/>
        </p:nvSpPr>
        <p:spPr>
          <a:xfrm>
            <a:off x="1128008" y="1877909"/>
            <a:ext cx="7716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 startAt="4"/>
            </a:pPr>
            <a:r>
              <a:rPr lang="fr-BE" sz="2000" b="1" dirty="0">
                <a:latin typeface="+mj-lt"/>
              </a:rPr>
              <a:t>Action ‘’Passons un été tranquille’’</a:t>
            </a:r>
            <a:endParaRPr lang="fr-FR" sz="2000" b="1" dirty="0">
              <a:latin typeface="+mj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AEE35B0-403B-53B4-36EC-096FB41E60D8}"/>
              </a:ext>
            </a:extLst>
          </p:cNvPr>
          <p:cNvSpPr txBox="1"/>
          <p:nvPr/>
        </p:nvSpPr>
        <p:spPr>
          <a:xfrm>
            <a:off x="1128008" y="2336764"/>
            <a:ext cx="8460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Limiter les nuisances nocturnes et les incivilités dans le secteur Centre et </a:t>
            </a:r>
            <a:r>
              <a:rPr lang="fr-BE" dirty="0" err="1">
                <a:latin typeface="+mj-lt"/>
              </a:rPr>
              <a:t>Cureghem</a:t>
            </a:r>
            <a:endParaRPr lang="fr-BE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Interdiction de consommer de l’alcool et fermeture d’établissement à 1h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Tous les mardis à partir du 20/06/23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2 équipes de minimum 2 agents</a:t>
            </a:r>
          </a:p>
        </p:txBody>
      </p:sp>
      <p:sp>
        <p:nvSpPr>
          <p:cNvPr id="2" name="Tekstvak 3">
            <a:extLst>
              <a:ext uri="{FF2B5EF4-FFF2-40B4-BE49-F238E27FC236}">
                <a16:creationId xmlns:a16="http://schemas.microsoft.com/office/drawing/2014/main" id="{2F862755-0845-6D1C-94A4-D65962BC0B74}"/>
              </a:ext>
            </a:extLst>
          </p:cNvPr>
          <p:cNvSpPr txBox="1"/>
          <p:nvPr/>
        </p:nvSpPr>
        <p:spPr>
          <a:xfrm>
            <a:off x="1128008" y="3685361"/>
            <a:ext cx="7716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 startAt="5"/>
            </a:pPr>
            <a:r>
              <a:rPr lang="fr-FR" sz="2000" b="1" dirty="0">
                <a:latin typeface="+mj-lt"/>
              </a:rPr>
              <a:t>Actions PACM : Parcs à Conteneurs Mobiles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9EE01E5-F117-A4F0-5269-E7247530746C}"/>
              </a:ext>
            </a:extLst>
          </p:cNvPr>
          <p:cNvSpPr txBox="1"/>
          <p:nvPr/>
        </p:nvSpPr>
        <p:spPr>
          <a:xfrm>
            <a:off x="1128008" y="4233739"/>
            <a:ext cx="99513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Déploiement d’un important dispositif de déchetterie en collaboration avec l’ABP.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3 conteneurs de 32m³, 6 box électroménagers, 3 bacs produits chimiques, bac à lampes, un espace de « </a:t>
            </a:r>
            <a:r>
              <a:rPr lang="fr-BE" dirty="0" err="1">
                <a:latin typeface="+mj-lt"/>
              </a:rPr>
              <a:t>Donnerie</a:t>
            </a:r>
            <a:r>
              <a:rPr lang="fr-BE" dirty="0">
                <a:latin typeface="+mj-lt"/>
              </a:rPr>
              <a:t> » sur une voire de 75 à 100m de longueur.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2 fois par an (juin et octobre), 2 semaines, 10 sites sur toute la commune d’Anderlecht, de 09h00 à 18h00, présence de 5 à 6 agents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Chiffres 2022 : 70t encombrants (42 conteneurs), 10,5t électroménagers, 4,3t produits chimiques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85831DED-BECF-7311-8DD8-F6DF55A39DDB}"/>
              </a:ext>
            </a:extLst>
          </p:cNvPr>
          <p:cNvSpPr txBox="1"/>
          <p:nvPr/>
        </p:nvSpPr>
        <p:spPr>
          <a:xfrm>
            <a:off x="312400" y="803501"/>
            <a:ext cx="85039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BE" dirty="0"/>
              <a:t>2. Prévenir, Sensibiliser et Communiquer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6148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E99DE05-FA15-328E-BA5C-FA8A2B55C5EA}"/>
              </a:ext>
            </a:extLst>
          </p:cNvPr>
          <p:cNvSpPr txBox="1"/>
          <p:nvPr/>
        </p:nvSpPr>
        <p:spPr>
          <a:xfrm>
            <a:off x="312400" y="112354"/>
            <a:ext cx="3653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8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Axes de travail</a:t>
            </a:r>
            <a:endParaRPr lang="nl-NL" sz="4800" b="1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84A300-75A0-A0ED-6425-48C815DA80FF}"/>
              </a:ext>
            </a:extLst>
          </p:cNvPr>
          <p:cNvSpPr txBox="1"/>
          <p:nvPr/>
        </p:nvSpPr>
        <p:spPr>
          <a:xfrm>
            <a:off x="312400" y="943351"/>
            <a:ext cx="49505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BE" dirty="0"/>
              <a:t>3. Remédier et Innover</a:t>
            </a:r>
            <a:endParaRPr lang="fr-FR" dirty="0"/>
          </a:p>
        </p:txBody>
      </p:sp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  <p:sp>
        <p:nvSpPr>
          <p:cNvPr id="6" name="Tekstvak 4">
            <a:extLst>
              <a:ext uri="{FF2B5EF4-FFF2-40B4-BE49-F238E27FC236}">
                <a16:creationId xmlns:a16="http://schemas.microsoft.com/office/drawing/2014/main" id="{ACF21FEB-DBED-6789-7BFC-4C9A271E1EDE}"/>
              </a:ext>
            </a:extLst>
          </p:cNvPr>
          <p:cNvSpPr txBox="1"/>
          <p:nvPr/>
        </p:nvSpPr>
        <p:spPr>
          <a:xfrm>
            <a:off x="1000476" y="1651237"/>
            <a:ext cx="105342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4000" b="1" i="0" u="none" strike="noStrike" baseline="0" dirty="0">
                <a:latin typeface="+mj-lt"/>
              </a:rPr>
              <a:t>→ </a:t>
            </a:r>
            <a:r>
              <a:rPr lang="fr-BE" sz="4000" b="1" i="0" u="none" strike="noStrike" baseline="0" dirty="0">
                <a:latin typeface="+mj-lt"/>
                <a:ea typeface="DengXian" panose="020B0503020204020204" pitchFamily="2" charset="-122"/>
              </a:rPr>
              <a:t>Projet : Développement de l’outil numérique interne de gestion</a:t>
            </a:r>
          </a:p>
        </p:txBody>
      </p:sp>
    </p:spTree>
    <p:extLst>
      <p:ext uri="{BB962C8B-B14F-4D97-AF65-F5344CB8AC3E}">
        <p14:creationId xmlns:p14="http://schemas.microsoft.com/office/powerpoint/2010/main" val="2306954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D45A38-D196-9C7B-9836-5B044F009085}"/>
              </a:ext>
            </a:extLst>
          </p:cNvPr>
          <p:cNvSpPr txBox="1"/>
          <p:nvPr/>
        </p:nvSpPr>
        <p:spPr>
          <a:xfrm>
            <a:off x="312400" y="112354"/>
            <a:ext cx="3653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8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Axes de travail</a:t>
            </a:r>
            <a:endParaRPr lang="nl-NL" sz="4800" b="1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DD4AFF-BE6D-7214-E180-4A4DE9794C4C}"/>
              </a:ext>
            </a:extLst>
          </p:cNvPr>
          <p:cNvSpPr txBox="1"/>
          <p:nvPr/>
        </p:nvSpPr>
        <p:spPr>
          <a:xfrm>
            <a:off x="1019077" y="1088242"/>
            <a:ext cx="6014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000" b="1" dirty="0">
                <a:latin typeface="+mj-lt"/>
              </a:rPr>
              <a:t>1.	</a:t>
            </a:r>
            <a:r>
              <a:rPr lang="fr-BE" sz="4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Engager et Réorganiser</a:t>
            </a:r>
            <a:endParaRPr lang="nl-NL" sz="4000" b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FFBF2E-5501-1BFE-A248-1B59DC35131A}"/>
              </a:ext>
            </a:extLst>
          </p:cNvPr>
          <p:cNvSpPr txBox="1"/>
          <p:nvPr/>
        </p:nvSpPr>
        <p:spPr>
          <a:xfrm>
            <a:off x="1019077" y="1635120"/>
            <a:ext cx="9044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000" b="1" dirty="0">
                <a:latin typeface="+mj-lt"/>
              </a:rPr>
              <a:t>2.	</a:t>
            </a:r>
            <a:r>
              <a:rPr lang="fr-BE" sz="4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Prévenir, Sensibiliser et Communiquer</a:t>
            </a:r>
            <a:endParaRPr lang="nl-NL" sz="4000" b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21439E-D4C2-7E2E-2435-67756989620F}"/>
              </a:ext>
            </a:extLst>
          </p:cNvPr>
          <p:cNvSpPr txBox="1"/>
          <p:nvPr/>
        </p:nvSpPr>
        <p:spPr>
          <a:xfrm>
            <a:off x="1019077" y="2181998"/>
            <a:ext cx="537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000" b="1" dirty="0">
                <a:latin typeface="+mj-lt"/>
              </a:rPr>
              <a:t>3.	</a:t>
            </a:r>
            <a:r>
              <a:rPr lang="fr-BE" sz="4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Remédier et Innover</a:t>
            </a:r>
            <a:endParaRPr lang="nl-NL" sz="4000" b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EF4037-9A2F-FEEF-1857-4AC08D7E936E}"/>
              </a:ext>
            </a:extLst>
          </p:cNvPr>
          <p:cNvSpPr txBox="1"/>
          <p:nvPr/>
        </p:nvSpPr>
        <p:spPr>
          <a:xfrm>
            <a:off x="1019077" y="2738362"/>
            <a:ext cx="37224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000" b="1" dirty="0">
                <a:latin typeface="+mj-lt"/>
              </a:rPr>
              <a:t>4.	</a:t>
            </a:r>
            <a:r>
              <a:rPr lang="fr-BE" sz="4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Sanctionner</a:t>
            </a:r>
            <a:endParaRPr lang="nl-NL" sz="4000" b="1" dirty="0">
              <a:latin typeface="+mj-lt"/>
            </a:endParaRPr>
          </a:p>
        </p:txBody>
      </p:sp>
      <p:pic>
        <p:nvPicPr>
          <p:cNvPr id="8" name="Afbeelding 9">
            <a:extLst>
              <a:ext uri="{FF2B5EF4-FFF2-40B4-BE49-F238E27FC236}">
                <a16:creationId xmlns:a16="http://schemas.microsoft.com/office/drawing/2014/main" id="{4386553E-BA79-4F85-0025-D816DA2DF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A37C4868-C9F3-0286-14BF-3BC8039E84B4}"/>
              </a:ext>
            </a:extLst>
          </p:cNvPr>
          <p:cNvSpPr txBox="1"/>
          <p:nvPr/>
        </p:nvSpPr>
        <p:spPr>
          <a:xfrm>
            <a:off x="1019077" y="3275754"/>
            <a:ext cx="54456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000" b="1" dirty="0">
                <a:latin typeface="+mj-lt"/>
              </a:rPr>
              <a:t>5.	</a:t>
            </a:r>
            <a:r>
              <a:rPr lang="fr-BE" sz="4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Évaluer et Objectiver</a:t>
            </a:r>
            <a:endParaRPr lang="nl-NL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3846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E99DE05-FA15-328E-BA5C-FA8A2B55C5EA}"/>
              </a:ext>
            </a:extLst>
          </p:cNvPr>
          <p:cNvSpPr txBox="1"/>
          <p:nvPr/>
        </p:nvSpPr>
        <p:spPr>
          <a:xfrm>
            <a:off x="312400" y="112354"/>
            <a:ext cx="3653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8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Axes de travail</a:t>
            </a:r>
            <a:endParaRPr lang="nl-NL" sz="4800" b="1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  <p:sp>
        <p:nvSpPr>
          <p:cNvPr id="22" name="Tekstvak 4">
            <a:extLst>
              <a:ext uri="{FF2B5EF4-FFF2-40B4-BE49-F238E27FC236}">
                <a16:creationId xmlns:a16="http://schemas.microsoft.com/office/drawing/2014/main" id="{A631DA2B-AD6F-E0DB-8FB7-F1CE5F276E68}"/>
              </a:ext>
            </a:extLst>
          </p:cNvPr>
          <p:cNvSpPr txBox="1"/>
          <p:nvPr/>
        </p:nvSpPr>
        <p:spPr>
          <a:xfrm>
            <a:off x="621608" y="1495220"/>
            <a:ext cx="1053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3200" b="1" i="0" u="none" strike="noStrike" baseline="0" dirty="0">
                <a:solidFill>
                  <a:schemeClr val="accent6"/>
                </a:solidFill>
                <a:latin typeface="+mj-lt"/>
              </a:rPr>
              <a:t>→ </a:t>
            </a:r>
            <a:r>
              <a:rPr lang="fr-BE" sz="3200" b="1" i="0" u="none" strike="noStrike" baseline="0" dirty="0">
                <a:solidFill>
                  <a:schemeClr val="accent6"/>
                </a:solidFill>
                <a:latin typeface="+mj-lt"/>
                <a:ea typeface="DengXian" panose="020B0503020204020204" pitchFamily="2" charset="-122"/>
              </a:rPr>
              <a:t>Projet : Développement outil numérique</a:t>
            </a:r>
          </a:p>
        </p:txBody>
      </p:sp>
      <p:sp>
        <p:nvSpPr>
          <p:cNvPr id="2" name="Tekstvak 3">
            <a:extLst>
              <a:ext uri="{FF2B5EF4-FFF2-40B4-BE49-F238E27FC236}">
                <a16:creationId xmlns:a16="http://schemas.microsoft.com/office/drawing/2014/main" id="{FF3859AC-C64B-E9FA-EA07-AA6B18B1E99B}"/>
              </a:ext>
            </a:extLst>
          </p:cNvPr>
          <p:cNvSpPr txBox="1"/>
          <p:nvPr/>
        </p:nvSpPr>
        <p:spPr>
          <a:xfrm>
            <a:off x="1097091" y="2079995"/>
            <a:ext cx="3064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BE" sz="1800" b="0" i="0" u="none" strike="noStrike" baseline="0" dirty="0">
                <a:latin typeface="+mj-lt"/>
              </a:rPr>
              <a:t>Optimisation et rationalisation du balayage par l’inventaire et le suivi de l’évolution </a:t>
            </a:r>
            <a:r>
              <a:rPr lang="fr-FR" sz="1800" b="0" i="0" u="none" strike="noStrike" baseline="0" dirty="0">
                <a:latin typeface="+mj-lt"/>
              </a:rPr>
              <a:t>du travail des agents.</a:t>
            </a:r>
            <a:endParaRPr lang="fr-FR" dirty="0">
              <a:latin typeface="+mj-lt"/>
            </a:endParaRPr>
          </a:p>
        </p:txBody>
      </p:sp>
      <p:pic>
        <p:nvPicPr>
          <p:cNvPr id="5" name="Image 4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6E19997C-3349-721E-A98E-E367EC91C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782" y="2079995"/>
            <a:ext cx="6554127" cy="4569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D52CCA4C-95E5-8CA5-58CB-76BEDB12461C}"/>
              </a:ext>
            </a:extLst>
          </p:cNvPr>
          <p:cNvSpPr txBox="1"/>
          <p:nvPr/>
        </p:nvSpPr>
        <p:spPr>
          <a:xfrm>
            <a:off x="312400" y="943351"/>
            <a:ext cx="49505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BE" dirty="0"/>
              <a:t>3. Remédier et Innover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0595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BC673EB-2A62-3A73-3A64-720446C542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 t="12900" r="33333" b="20538"/>
          <a:stretch/>
        </p:blipFill>
        <p:spPr>
          <a:xfrm>
            <a:off x="4436865" y="2046571"/>
            <a:ext cx="6754972" cy="4437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99DE05-FA15-328E-BA5C-FA8A2B55C5EA}"/>
              </a:ext>
            </a:extLst>
          </p:cNvPr>
          <p:cNvSpPr txBox="1"/>
          <p:nvPr/>
        </p:nvSpPr>
        <p:spPr>
          <a:xfrm>
            <a:off x="312400" y="112354"/>
            <a:ext cx="3653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8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Axes de travail</a:t>
            </a:r>
            <a:endParaRPr lang="nl-NL" sz="4800" b="1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  <p:sp>
        <p:nvSpPr>
          <p:cNvPr id="22" name="Tekstvak 4">
            <a:extLst>
              <a:ext uri="{FF2B5EF4-FFF2-40B4-BE49-F238E27FC236}">
                <a16:creationId xmlns:a16="http://schemas.microsoft.com/office/drawing/2014/main" id="{A631DA2B-AD6F-E0DB-8FB7-F1CE5F276E68}"/>
              </a:ext>
            </a:extLst>
          </p:cNvPr>
          <p:cNvSpPr txBox="1"/>
          <p:nvPr/>
        </p:nvSpPr>
        <p:spPr>
          <a:xfrm>
            <a:off x="657576" y="1461796"/>
            <a:ext cx="1053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3200" b="1" i="0" u="none" strike="noStrike" baseline="0" dirty="0">
                <a:solidFill>
                  <a:schemeClr val="accent6"/>
                </a:solidFill>
                <a:latin typeface="+mj-lt"/>
              </a:rPr>
              <a:t>→ </a:t>
            </a:r>
            <a:r>
              <a:rPr lang="fr-BE" sz="3200" b="1" i="0" u="none" strike="noStrike" baseline="0" dirty="0">
                <a:solidFill>
                  <a:schemeClr val="accent6"/>
                </a:solidFill>
                <a:latin typeface="+mj-lt"/>
                <a:ea typeface="DengXian" panose="020B0503020204020204" pitchFamily="2" charset="-122"/>
              </a:rPr>
              <a:t>Projet : Développement outil numérique</a:t>
            </a:r>
          </a:p>
        </p:txBody>
      </p:sp>
      <p:sp>
        <p:nvSpPr>
          <p:cNvPr id="9" name="Tekstvak 3">
            <a:extLst>
              <a:ext uri="{FF2B5EF4-FFF2-40B4-BE49-F238E27FC236}">
                <a16:creationId xmlns:a16="http://schemas.microsoft.com/office/drawing/2014/main" id="{791D7EBC-7CEC-8FB6-57E3-5F62F7294B92}"/>
              </a:ext>
            </a:extLst>
          </p:cNvPr>
          <p:cNvSpPr txBox="1"/>
          <p:nvPr/>
        </p:nvSpPr>
        <p:spPr>
          <a:xfrm>
            <a:off x="901781" y="2418550"/>
            <a:ext cx="3089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BE" sz="1800" b="0" i="0" u="none" strike="noStrike" baseline="0" dirty="0">
                <a:latin typeface="+mj-lt"/>
              </a:rPr>
              <a:t>Optimisation et rationalisation des corbeilles par l’inventaire et le suivi quotidien </a:t>
            </a:r>
            <a:r>
              <a:rPr lang="fr-FR" sz="1800" b="0" i="0" u="none" strike="noStrike" baseline="0" dirty="0">
                <a:latin typeface="+mj-lt"/>
              </a:rPr>
              <a:t>de la vidange des corbeilles.</a:t>
            </a:r>
            <a:endParaRPr lang="fr-FR" dirty="0">
              <a:latin typeface="+mj-lt"/>
            </a:endParaRPr>
          </a:p>
        </p:txBody>
      </p:sp>
      <p:sp>
        <p:nvSpPr>
          <p:cNvPr id="10" name="Tekstvak 18">
            <a:extLst>
              <a:ext uri="{FF2B5EF4-FFF2-40B4-BE49-F238E27FC236}">
                <a16:creationId xmlns:a16="http://schemas.microsoft.com/office/drawing/2014/main" id="{A04FD7EA-B2F5-1912-B34E-B4A2D9252528}"/>
              </a:ext>
            </a:extLst>
          </p:cNvPr>
          <p:cNvSpPr txBox="1"/>
          <p:nvPr/>
        </p:nvSpPr>
        <p:spPr>
          <a:xfrm>
            <a:off x="901781" y="3686630"/>
            <a:ext cx="2605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Recensement terminé : </a:t>
            </a:r>
            <a:r>
              <a:rPr lang="fr-FR" b="1" dirty="0">
                <a:latin typeface="+mj-lt"/>
              </a:rPr>
              <a:t>893</a:t>
            </a:r>
            <a:r>
              <a:rPr lang="fr-FR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dirty="0">
                <a:latin typeface="+mj-lt"/>
              </a:rPr>
              <a:t>corbeilles recensées</a:t>
            </a: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89932F20-054B-F480-64B4-9822C0C65F2D}"/>
              </a:ext>
            </a:extLst>
          </p:cNvPr>
          <p:cNvSpPr txBox="1"/>
          <p:nvPr/>
        </p:nvSpPr>
        <p:spPr>
          <a:xfrm>
            <a:off x="312400" y="943351"/>
            <a:ext cx="49505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BE" dirty="0"/>
              <a:t>3. Remédier et Innover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2570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E99DE05-FA15-328E-BA5C-FA8A2B55C5EA}"/>
              </a:ext>
            </a:extLst>
          </p:cNvPr>
          <p:cNvSpPr txBox="1"/>
          <p:nvPr/>
        </p:nvSpPr>
        <p:spPr>
          <a:xfrm>
            <a:off x="312400" y="112354"/>
            <a:ext cx="3653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8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Axes de travail</a:t>
            </a:r>
            <a:endParaRPr lang="nl-NL" sz="4800" b="1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  <p:sp>
        <p:nvSpPr>
          <p:cNvPr id="22" name="Tekstvak 4">
            <a:extLst>
              <a:ext uri="{FF2B5EF4-FFF2-40B4-BE49-F238E27FC236}">
                <a16:creationId xmlns:a16="http://schemas.microsoft.com/office/drawing/2014/main" id="{A631DA2B-AD6F-E0DB-8FB7-F1CE5F276E68}"/>
              </a:ext>
            </a:extLst>
          </p:cNvPr>
          <p:cNvSpPr txBox="1"/>
          <p:nvPr/>
        </p:nvSpPr>
        <p:spPr>
          <a:xfrm>
            <a:off x="657576" y="1569374"/>
            <a:ext cx="1053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3200" b="1" i="0" u="none" strike="noStrike" baseline="0" dirty="0">
                <a:solidFill>
                  <a:schemeClr val="accent6"/>
                </a:solidFill>
                <a:latin typeface="+mj-lt"/>
              </a:rPr>
              <a:t>→ </a:t>
            </a:r>
            <a:r>
              <a:rPr lang="fr-BE" sz="3200" b="1" i="0" u="none" strike="noStrike" baseline="0" dirty="0">
                <a:solidFill>
                  <a:schemeClr val="accent6"/>
                </a:solidFill>
                <a:latin typeface="+mj-lt"/>
                <a:ea typeface="DengXian" panose="020B0503020204020204" pitchFamily="2" charset="-122"/>
              </a:rPr>
              <a:t>Projet : Développement outil numérique</a:t>
            </a:r>
          </a:p>
        </p:txBody>
      </p:sp>
      <p:sp>
        <p:nvSpPr>
          <p:cNvPr id="9" name="Tekstvak 3">
            <a:extLst>
              <a:ext uri="{FF2B5EF4-FFF2-40B4-BE49-F238E27FC236}">
                <a16:creationId xmlns:a16="http://schemas.microsoft.com/office/drawing/2014/main" id="{791D7EBC-7CEC-8FB6-57E3-5F62F7294B92}"/>
              </a:ext>
            </a:extLst>
          </p:cNvPr>
          <p:cNvSpPr txBox="1"/>
          <p:nvPr/>
        </p:nvSpPr>
        <p:spPr>
          <a:xfrm>
            <a:off x="901781" y="2644463"/>
            <a:ext cx="3089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BE" sz="1800" b="0" i="0" u="none" strike="noStrike" baseline="0" dirty="0">
                <a:latin typeface="+mj-lt"/>
              </a:rPr>
              <a:t>Optimisation et rationalisation des rues nettes effectuées. </a:t>
            </a:r>
          </a:p>
          <a:p>
            <a:pPr algn="l"/>
            <a:r>
              <a:rPr lang="fr-BE" dirty="0">
                <a:latin typeface="+mj-lt"/>
              </a:rPr>
              <a:t>Information précise sur chaque voirie.</a:t>
            </a:r>
            <a:endParaRPr lang="fr-FR" dirty="0">
              <a:latin typeface="+mj-lt"/>
            </a:endParaRP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9F0C5559-5804-6C29-0EFB-ED6F342B5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590" y="2336469"/>
            <a:ext cx="6735247" cy="4325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5">
            <a:extLst>
              <a:ext uri="{FF2B5EF4-FFF2-40B4-BE49-F238E27FC236}">
                <a16:creationId xmlns:a16="http://schemas.microsoft.com/office/drawing/2014/main" id="{8A214DA2-BAD4-5A75-B8F8-BF499DE47394}"/>
              </a:ext>
            </a:extLst>
          </p:cNvPr>
          <p:cNvSpPr txBox="1"/>
          <p:nvPr/>
        </p:nvSpPr>
        <p:spPr>
          <a:xfrm>
            <a:off x="312400" y="943351"/>
            <a:ext cx="49505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BE" dirty="0"/>
              <a:t>3. Remédier et Innover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1789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E99DE05-FA15-328E-BA5C-FA8A2B55C5EA}"/>
              </a:ext>
            </a:extLst>
          </p:cNvPr>
          <p:cNvSpPr txBox="1"/>
          <p:nvPr/>
        </p:nvSpPr>
        <p:spPr>
          <a:xfrm>
            <a:off x="312400" y="112354"/>
            <a:ext cx="3653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8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Axes de travail</a:t>
            </a:r>
            <a:endParaRPr lang="nl-NL" sz="4800" b="1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84A300-75A0-A0ED-6425-48C815DA80FF}"/>
              </a:ext>
            </a:extLst>
          </p:cNvPr>
          <p:cNvSpPr txBox="1"/>
          <p:nvPr/>
        </p:nvSpPr>
        <p:spPr>
          <a:xfrm>
            <a:off x="312400" y="943351"/>
            <a:ext cx="3185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BE" dirty="0"/>
              <a:t>4. Sanctionner</a:t>
            </a:r>
            <a:endParaRPr lang="fr-FR" dirty="0"/>
          </a:p>
        </p:txBody>
      </p:sp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  <p:sp>
        <p:nvSpPr>
          <p:cNvPr id="2" name="Tekstvak 4">
            <a:extLst>
              <a:ext uri="{FF2B5EF4-FFF2-40B4-BE49-F238E27FC236}">
                <a16:creationId xmlns:a16="http://schemas.microsoft.com/office/drawing/2014/main" id="{A026E96C-5626-6CC9-57B1-1A81C9833DC4}"/>
              </a:ext>
            </a:extLst>
          </p:cNvPr>
          <p:cNvSpPr txBox="1"/>
          <p:nvPr/>
        </p:nvSpPr>
        <p:spPr>
          <a:xfrm>
            <a:off x="1034024" y="1651237"/>
            <a:ext cx="10534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4000" b="1" i="0" u="none" strike="noStrike" baseline="0" dirty="0">
                <a:latin typeface="+mj-lt"/>
              </a:rPr>
              <a:t>→ </a:t>
            </a:r>
            <a:r>
              <a:rPr lang="fr-BE" sz="4000" b="1" i="0" u="none" strike="noStrike" baseline="0" dirty="0">
                <a:latin typeface="+mj-lt"/>
                <a:ea typeface="DengXian" panose="020B0503020204020204" pitchFamily="2" charset="-122"/>
              </a:rPr>
              <a:t>Projet : </a:t>
            </a:r>
            <a:r>
              <a:rPr lang="fr-BE" sz="4000" b="1" dirty="0">
                <a:latin typeface="+mj-lt"/>
                <a:ea typeface="DengXian" panose="020B0503020204020204" pitchFamily="2" charset="-122"/>
              </a:rPr>
              <a:t>Optimiser les sanctions</a:t>
            </a:r>
            <a:endParaRPr lang="fr-BE" sz="4000" b="1" i="0" u="none" strike="noStrike" baseline="0" dirty="0">
              <a:latin typeface="+mj-lt"/>
              <a:ea typeface="DengXian" panose="020B0503020204020204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2260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E99DE05-FA15-328E-BA5C-FA8A2B55C5EA}"/>
              </a:ext>
            </a:extLst>
          </p:cNvPr>
          <p:cNvSpPr txBox="1"/>
          <p:nvPr/>
        </p:nvSpPr>
        <p:spPr>
          <a:xfrm>
            <a:off x="312400" y="112354"/>
            <a:ext cx="3653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8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Axes de travail</a:t>
            </a:r>
            <a:endParaRPr lang="nl-NL" sz="4800" b="1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  <p:sp>
        <p:nvSpPr>
          <p:cNvPr id="22" name="Tekstvak 4">
            <a:extLst>
              <a:ext uri="{FF2B5EF4-FFF2-40B4-BE49-F238E27FC236}">
                <a16:creationId xmlns:a16="http://schemas.microsoft.com/office/drawing/2014/main" id="{A631DA2B-AD6F-E0DB-8FB7-F1CE5F276E68}"/>
              </a:ext>
            </a:extLst>
          </p:cNvPr>
          <p:cNvSpPr txBox="1"/>
          <p:nvPr/>
        </p:nvSpPr>
        <p:spPr>
          <a:xfrm>
            <a:off x="657576" y="1633919"/>
            <a:ext cx="1053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3200" b="1" i="0" u="none" strike="noStrike" baseline="0" dirty="0">
                <a:solidFill>
                  <a:schemeClr val="accent6"/>
                </a:solidFill>
                <a:latin typeface="+mj-lt"/>
              </a:rPr>
              <a:t>→ </a:t>
            </a:r>
            <a:r>
              <a:rPr lang="fr-BE" sz="3200" b="1" i="0" u="none" strike="noStrike" baseline="0" dirty="0">
                <a:solidFill>
                  <a:schemeClr val="accent6"/>
                </a:solidFill>
                <a:latin typeface="+mj-lt"/>
                <a:ea typeface="DengXian" panose="020B0503020204020204" pitchFamily="2" charset="-122"/>
              </a:rPr>
              <a:t>Projet : Optimiser les sanctions</a:t>
            </a:r>
          </a:p>
        </p:txBody>
      </p:sp>
      <p:sp>
        <p:nvSpPr>
          <p:cNvPr id="10" name="Tekstvak 13">
            <a:extLst>
              <a:ext uri="{FF2B5EF4-FFF2-40B4-BE49-F238E27FC236}">
                <a16:creationId xmlns:a16="http://schemas.microsoft.com/office/drawing/2014/main" id="{023702CF-35F8-489D-CCAC-7D87477EB266}"/>
              </a:ext>
            </a:extLst>
          </p:cNvPr>
          <p:cNvSpPr txBox="1"/>
          <p:nvPr/>
        </p:nvSpPr>
        <p:spPr>
          <a:xfrm>
            <a:off x="2337317" y="2199917"/>
            <a:ext cx="62917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b="0" i="0" u="none" strike="noStrike" baseline="0" dirty="0">
                <a:latin typeface="+mj-lt"/>
              </a:rPr>
              <a:t>Nomination d’un agen</a:t>
            </a:r>
            <a:r>
              <a:rPr lang="fr-FR" dirty="0">
                <a:latin typeface="+mj-lt"/>
              </a:rPr>
              <a:t>t « Cameras » - Temps plein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dirty="0">
                <a:latin typeface="+mj-lt"/>
              </a:rPr>
              <a:t>Visualisation et gestion globale des caméras présentes sur le territoire communale </a:t>
            </a:r>
          </a:p>
        </p:txBody>
      </p:sp>
      <p:sp>
        <p:nvSpPr>
          <p:cNvPr id="2" name="Tekstvak 11">
            <a:extLst>
              <a:ext uri="{FF2B5EF4-FFF2-40B4-BE49-F238E27FC236}">
                <a16:creationId xmlns:a16="http://schemas.microsoft.com/office/drawing/2014/main" id="{B3C7CFB5-3149-0D4A-0CAE-36FA8EEF7DE4}"/>
              </a:ext>
            </a:extLst>
          </p:cNvPr>
          <p:cNvSpPr txBox="1"/>
          <p:nvPr/>
        </p:nvSpPr>
        <p:spPr>
          <a:xfrm>
            <a:off x="2337317" y="385742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1800" b="0" i="0" u="none" strike="noStrike" baseline="0" dirty="0">
                <a:latin typeface="+mj-lt"/>
              </a:rPr>
              <a:t>Augmenter les montants des sanctions (2022)</a:t>
            </a:r>
            <a:endParaRPr lang="fr-FR" dirty="0">
              <a:latin typeface="+mj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519EE2E-B4F5-6D49-9E7A-C72664B20124}"/>
              </a:ext>
            </a:extLst>
          </p:cNvPr>
          <p:cNvSpPr txBox="1"/>
          <p:nvPr/>
        </p:nvSpPr>
        <p:spPr>
          <a:xfrm>
            <a:off x="2337317" y="3118759"/>
            <a:ext cx="6356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>
                <a:latin typeface="+mj-lt"/>
              </a:rPr>
              <a:t>18 caméras et 11 leurres</a:t>
            </a:r>
          </a:p>
        </p:txBody>
      </p:sp>
      <p:sp>
        <p:nvSpPr>
          <p:cNvPr id="5" name="Tekstvak 11">
            <a:extLst>
              <a:ext uri="{FF2B5EF4-FFF2-40B4-BE49-F238E27FC236}">
                <a16:creationId xmlns:a16="http://schemas.microsoft.com/office/drawing/2014/main" id="{9AD31FA5-8E88-25FA-12AD-5F7A38F7234F}"/>
              </a:ext>
            </a:extLst>
          </p:cNvPr>
          <p:cNvSpPr txBox="1"/>
          <p:nvPr/>
        </p:nvSpPr>
        <p:spPr>
          <a:xfrm>
            <a:off x="2337317" y="3488091"/>
            <a:ext cx="67711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latin typeface="+mj-lt"/>
              </a:rPr>
              <a:t>Collaboration approfondie avec la Cellule Prévention et Police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B6BC0997-E988-1976-1795-EB1E7244F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754595"/>
              </p:ext>
            </p:extLst>
          </p:nvPr>
        </p:nvGraphicFramePr>
        <p:xfrm>
          <a:off x="1238057" y="4697637"/>
          <a:ext cx="9373297" cy="232128"/>
        </p:xfrm>
        <a:graphic>
          <a:graphicData uri="http://schemas.openxmlformats.org/drawingml/2006/table">
            <a:tbl>
              <a:tblPr/>
              <a:tblGrid>
                <a:gridCol w="3268843">
                  <a:extLst>
                    <a:ext uri="{9D8B030D-6E8A-4147-A177-3AD203B41FA5}">
                      <a16:colId xmlns:a16="http://schemas.microsoft.com/office/drawing/2014/main" val="805959814"/>
                    </a:ext>
                  </a:extLst>
                </a:gridCol>
                <a:gridCol w="1017409">
                  <a:extLst>
                    <a:ext uri="{9D8B030D-6E8A-4147-A177-3AD203B41FA5}">
                      <a16:colId xmlns:a16="http://schemas.microsoft.com/office/drawing/2014/main" val="1819093920"/>
                    </a:ext>
                  </a:extLst>
                </a:gridCol>
                <a:gridCol w="1017409">
                  <a:extLst>
                    <a:ext uri="{9D8B030D-6E8A-4147-A177-3AD203B41FA5}">
                      <a16:colId xmlns:a16="http://schemas.microsoft.com/office/drawing/2014/main" val="2767317796"/>
                    </a:ext>
                  </a:extLst>
                </a:gridCol>
                <a:gridCol w="1017409">
                  <a:extLst>
                    <a:ext uri="{9D8B030D-6E8A-4147-A177-3AD203B41FA5}">
                      <a16:colId xmlns:a16="http://schemas.microsoft.com/office/drawing/2014/main" val="1971302361"/>
                    </a:ext>
                  </a:extLst>
                </a:gridCol>
                <a:gridCol w="1017409">
                  <a:extLst>
                    <a:ext uri="{9D8B030D-6E8A-4147-A177-3AD203B41FA5}">
                      <a16:colId xmlns:a16="http://schemas.microsoft.com/office/drawing/2014/main" val="3318183216"/>
                    </a:ext>
                  </a:extLst>
                </a:gridCol>
                <a:gridCol w="1017409">
                  <a:extLst>
                    <a:ext uri="{9D8B030D-6E8A-4147-A177-3AD203B41FA5}">
                      <a16:colId xmlns:a16="http://schemas.microsoft.com/office/drawing/2014/main" val="2672705617"/>
                    </a:ext>
                  </a:extLst>
                </a:gridCol>
                <a:gridCol w="1017409">
                  <a:extLst>
                    <a:ext uri="{9D8B030D-6E8A-4147-A177-3AD203B41FA5}">
                      <a16:colId xmlns:a16="http://schemas.microsoft.com/office/drawing/2014/main" val="1469452548"/>
                    </a:ext>
                  </a:extLst>
                </a:gridCol>
              </a:tblGrid>
              <a:tr h="232128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B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Taxes via caméra</a:t>
                      </a:r>
                      <a:endParaRPr lang="fr-BE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5871" marR="9656" marT="9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B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  <a:endParaRPr lang="fr-BE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56" marR="9656" marT="9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B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  <a:endParaRPr lang="fr-BE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56" marR="9656" marT="9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B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293</a:t>
                      </a:r>
                      <a:endParaRPr lang="fr-BE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56" marR="9656" marT="9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B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196</a:t>
                      </a:r>
                      <a:endParaRPr lang="fr-BE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56" marR="9656" marT="9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B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563</a:t>
                      </a:r>
                      <a:endParaRPr lang="fr-BE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56" marR="9656" marT="9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B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354</a:t>
                      </a:r>
                      <a:endParaRPr lang="fr-BE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56" marR="9656" marT="9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846068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98A5FBDE-7E7F-68CB-1AA5-951ACC94D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792461"/>
              </p:ext>
            </p:extLst>
          </p:nvPr>
        </p:nvGraphicFramePr>
        <p:xfrm>
          <a:off x="1238057" y="4465509"/>
          <a:ext cx="9373297" cy="232128"/>
        </p:xfrm>
        <a:graphic>
          <a:graphicData uri="http://schemas.openxmlformats.org/drawingml/2006/table">
            <a:tbl>
              <a:tblPr/>
              <a:tblGrid>
                <a:gridCol w="3268843">
                  <a:extLst>
                    <a:ext uri="{9D8B030D-6E8A-4147-A177-3AD203B41FA5}">
                      <a16:colId xmlns:a16="http://schemas.microsoft.com/office/drawing/2014/main" val="2721322009"/>
                    </a:ext>
                  </a:extLst>
                </a:gridCol>
                <a:gridCol w="1017409">
                  <a:extLst>
                    <a:ext uri="{9D8B030D-6E8A-4147-A177-3AD203B41FA5}">
                      <a16:colId xmlns:a16="http://schemas.microsoft.com/office/drawing/2014/main" val="3911341021"/>
                    </a:ext>
                  </a:extLst>
                </a:gridCol>
                <a:gridCol w="1017409">
                  <a:extLst>
                    <a:ext uri="{9D8B030D-6E8A-4147-A177-3AD203B41FA5}">
                      <a16:colId xmlns:a16="http://schemas.microsoft.com/office/drawing/2014/main" val="895270427"/>
                    </a:ext>
                  </a:extLst>
                </a:gridCol>
                <a:gridCol w="1017409">
                  <a:extLst>
                    <a:ext uri="{9D8B030D-6E8A-4147-A177-3AD203B41FA5}">
                      <a16:colId xmlns:a16="http://schemas.microsoft.com/office/drawing/2014/main" val="3161484880"/>
                    </a:ext>
                  </a:extLst>
                </a:gridCol>
                <a:gridCol w="1017409">
                  <a:extLst>
                    <a:ext uri="{9D8B030D-6E8A-4147-A177-3AD203B41FA5}">
                      <a16:colId xmlns:a16="http://schemas.microsoft.com/office/drawing/2014/main" val="3851573757"/>
                    </a:ext>
                  </a:extLst>
                </a:gridCol>
                <a:gridCol w="1017409">
                  <a:extLst>
                    <a:ext uri="{9D8B030D-6E8A-4147-A177-3AD203B41FA5}">
                      <a16:colId xmlns:a16="http://schemas.microsoft.com/office/drawing/2014/main" val="3390042452"/>
                    </a:ext>
                  </a:extLst>
                </a:gridCol>
                <a:gridCol w="1017409">
                  <a:extLst>
                    <a:ext uri="{9D8B030D-6E8A-4147-A177-3AD203B41FA5}">
                      <a16:colId xmlns:a16="http://schemas.microsoft.com/office/drawing/2014/main" val="3321733458"/>
                    </a:ext>
                  </a:extLst>
                </a:gridCol>
              </a:tblGrid>
              <a:tr h="232128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BE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TAXES TPP</a:t>
                      </a:r>
                      <a:endParaRPr lang="fr-BE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56" marR="9656" marT="9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94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BE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  <a:endParaRPr lang="fr-BE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56" marR="9656" marT="9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94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BE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  <a:endParaRPr lang="fr-BE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56" marR="9656" marT="9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94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BE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  <a:endParaRPr lang="fr-BE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56" marR="9656" marT="9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94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BE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  <a:endParaRPr lang="fr-BE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56" marR="9656" marT="9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94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BE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  <a:endParaRPr lang="fr-BE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56" marR="9656" marT="9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94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BE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  <a:endParaRPr lang="fr-BE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56" marR="9656" marT="9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94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901272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369EFE6C-36CF-C30D-6C9E-7218AC133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94749"/>
              </p:ext>
            </p:extLst>
          </p:nvPr>
        </p:nvGraphicFramePr>
        <p:xfrm>
          <a:off x="8576536" y="4936391"/>
          <a:ext cx="2034818" cy="480887"/>
        </p:xfrm>
        <a:graphic>
          <a:graphicData uri="http://schemas.openxmlformats.org/drawingml/2006/table">
            <a:tbl>
              <a:tblPr/>
              <a:tblGrid>
                <a:gridCol w="2034818">
                  <a:extLst>
                    <a:ext uri="{9D8B030D-6E8A-4147-A177-3AD203B41FA5}">
                      <a16:colId xmlns:a16="http://schemas.microsoft.com/office/drawing/2014/main" val="2672705617"/>
                    </a:ext>
                  </a:extLst>
                </a:gridCol>
              </a:tblGrid>
              <a:tr h="48088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BE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56" marR="9656" marT="9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846068"/>
                  </a:ext>
                </a:extLst>
              </a:tr>
            </a:tbl>
          </a:graphicData>
        </a:graphic>
      </p:graphicFrame>
      <p:sp>
        <p:nvSpPr>
          <p:cNvPr id="12" name="Flèche vers la droite 11">
            <a:extLst>
              <a:ext uri="{FF2B5EF4-FFF2-40B4-BE49-F238E27FC236}">
                <a16:creationId xmlns:a16="http://schemas.microsoft.com/office/drawing/2014/main" id="{137D1325-F0E3-C6AF-7BE6-B9CC22EBB091}"/>
              </a:ext>
            </a:extLst>
          </p:cNvPr>
          <p:cNvSpPr/>
          <p:nvPr/>
        </p:nvSpPr>
        <p:spPr>
          <a:xfrm rot="19031835">
            <a:off x="9394928" y="5104919"/>
            <a:ext cx="398034" cy="1438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595070-9E4B-5478-3C4B-4CC273FCB56B}"/>
              </a:ext>
            </a:extLst>
          </p:cNvPr>
          <p:cNvSpPr txBox="1"/>
          <p:nvPr/>
        </p:nvSpPr>
        <p:spPr>
          <a:xfrm>
            <a:off x="312400" y="943351"/>
            <a:ext cx="3185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BE" dirty="0"/>
              <a:t>4. Sanctionner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4485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E99DE05-FA15-328E-BA5C-FA8A2B55C5EA}"/>
              </a:ext>
            </a:extLst>
          </p:cNvPr>
          <p:cNvSpPr txBox="1"/>
          <p:nvPr/>
        </p:nvSpPr>
        <p:spPr>
          <a:xfrm>
            <a:off x="312400" y="112354"/>
            <a:ext cx="3653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8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Axes de travail</a:t>
            </a:r>
            <a:endParaRPr lang="nl-NL" sz="4800" b="1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84A300-75A0-A0ED-6425-48C815DA80FF}"/>
              </a:ext>
            </a:extLst>
          </p:cNvPr>
          <p:cNvSpPr txBox="1"/>
          <p:nvPr/>
        </p:nvSpPr>
        <p:spPr>
          <a:xfrm>
            <a:off x="312400" y="943351"/>
            <a:ext cx="5024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BE" dirty="0"/>
              <a:t>5. Évaluer et Objectiver</a:t>
            </a:r>
            <a:endParaRPr lang="fr-FR" dirty="0"/>
          </a:p>
        </p:txBody>
      </p:sp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  <p:sp>
        <p:nvSpPr>
          <p:cNvPr id="22" name="Tekstvak 4">
            <a:extLst>
              <a:ext uri="{FF2B5EF4-FFF2-40B4-BE49-F238E27FC236}">
                <a16:creationId xmlns:a16="http://schemas.microsoft.com/office/drawing/2014/main" id="{A631DA2B-AD6F-E0DB-8FB7-F1CE5F276E68}"/>
              </a:ext>
            </a:extLst>
          </p:cNvPr>
          <p:cNvSpPr txBox="1"/>
          <p:nvPr/>
        </p:nvSpPr>
        <p:spPr>
          <a:xfrm>
            <a:off x="1000476" y="1651237"/>
            <a:ext cx="10534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4000" b="1" i="0" u="none" strike="noStrike" baseline="0" dirty="0">
                <a:latin typeface="+mj-lt"/>
              </a:rPr>
              <a:t>→ </a:t>
            </a:r>
            <a:r>
              <a:rPr lang="fr-BE" sz="4000" b="1" i="0" u="none" strike="noStrike" baseline="0" dirty="0">
                <a:latin typeface="+mj-lt"/>
                <a:ea typeface="DengXian" panose="020B0503020204020204" pitchFamily="2" charset="-122"/>
              </a:rPr>
              <a:t>Projet : Baromètre de la propreté</a:t>
            </a:r>
          </a:p>
        </p:txBody>
      </p:sp>
      <p:sp>
        <p:nvSpPr>
          <p:cNvPr id="8" name="Tekstvak 4">
            <a:extLst>
              <a:ext uri="{FF2B5EF4-FFF2-40B4-BE49-F238E27FC236}">
                <a16:creationId xmlns:a16="http://schemas.microsoft.com/office/drawing/2014/main" id="{046EC137-F97B-AF44-6990-DF9C772C6DA8}"/>
              </a:ext>
            </a:extLst>
          </p:cNvPr>
          <p:cNvSpPr txBox="1"/>
          <p:nvPr/>
        </p:nvSpPr>
        <p:spPr>
          <a:xfrm>
            <a:off x="1000475" y="2420678"/>
            <a:ext cx="10534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4000" b="1" i="0" u="none" strike="noStrike" baseline="0" dirty="0">
                <a:latin typeface="+mj-lt"/>
              </a:rPr>
              <a:t>→ </a:t>
            </a:r>
            <a:r>
              <a:rPr lang="fr-BE" sz="4000" b="1" i="0" u="none" strike="noStrike" baseline="0" dirty="0">
                <a:latin typeface="+mj-lt"/>
                <a:ea typeface="DengXian" panose="020B0503020204020204" pitchFamily="2" charset="-122"/>
              </a:rPr>
              <a:t>Projet : Travail multidisciplinaire continu</a:t>
            </a:r>
          </a:p>
        </p:txBody>
      </p:sp>
    </p:spTree>
    <p:extLst>
      <p:ext uri="{BB962C8B-B14F-4D97-AF65-F5344CB8AC3E}">
        <p14:creationId xmlns:p14="http://schemas.microsoft.com/office/powerpoint/2010/main" val="663255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E99DE05-FA15-328E-BA5C-FA8A2B55C5EA}"/>
              </a:ext>
            </a:extLst>
          </p:cNvPr>
          <p:cNvSpPr txBox="1"/>
          <p:nvPr/>
        </p:nvSpPr>
        <p:spPr>
          <a:xfrm>
            <a:off x="312400" y="112354"/>
            <a:ext cx="3653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8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Axes de travail</a:t>
            </a:r>
            <a:endParaRPr lang="nl-NL" sz="4800" b="1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  <p:sp>
        <p:nvSpPr>
          <p:cNvPr id="22" name="Tekstvak 4">
            <a:extLst>
              <a:ext uri="{FF2B5EF4-FFF2-40B4-BE49-F238E27FC236}">
                <a16:creationId xmlns:a16="http://schemas.microsoft.com/office/drawing/2014/main" id="{A631DA2B-AD6F-E0DB-8FB7-F1CE5F276E68}"/>
              </a:ext>
            </a:extLst>
          </p:cNvPr>
          <p:cNvSpPr txBox="1"/>
          <p:nvPr/>
        </p:nvSpPr>
        <p:spPr>
          <a:xfrm>
            <a:off x="533252" y="1460391"/>
            <a:ext cx="1053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3200" b="1" i="0" u="none" strike="noStrike" baseline="0" dirty="0">
                <a:solidFill>
                  <a:schemeClr val="accent6"/>
                </a:solidFill>
                <a:latin typeface="+mj-lt"/>
              </a:rPr>
              <a:t>→ </a:t>
            </a:r>
            <a:r>
              <a:rPr lang="fr-BE" sz="3200" b="1" i="0" u="none" strike="noStrike" baseline="0" dirty="0">
                <a:solidFill>
                  <a:schemeClr val="accent6"/>
                </a:solidFill>
                <a:latin typeface="+mj-lt"/>
                <a:ea typeface="DengXian" panose="020B0503020204020204" pitchFamily="2" charset="-122"/>
              </a:rPr>
              <a:t>Projet : Barom</a:t>
            </a:r>
            <a:r>
              <a:rPr lang="fr-BE" sz="3200" b="1" dirty="0">
                <a:solidFill>
                  <a:schemeClr val="accent6"/>
                </a:solidFill>
                <a:latin typeface="+mj-lt"/>
                <a:ea typeface="DengXian" panose="020B0503020204020204" pitchFamily="2" charset="-122"/>
              </a:rPr>
              <a:t>ètre de la propreté</a:t>
            </a:r>
            <a:endParaRPr lang="fr-BE" sz="3200" b="1" i="0" u="none" strike="noStrike" baseline="0" dirty="0">
              <a:solidFill>
                <a:schemeClr val="accent6"/>
              </a:solidFill>
              <a:latin typeface="+mj-lt"/>
              <a:ea typeface="DengXian" panose="020B0503020204020204" pitchFamily="2" charset="-122"/>
            </a:endParaRPr>
          </a:p>
        </p:txBody>
      </p:sp>
      <p:sp>
        <p:nvSpPr>
          <p:cNvPr id="17" name="Tekstvak 3">
            <a:extLst>
              <a:ext uri="{FF2B5EF4-FFF2-40B4-BE49-F238E27FC236}">
                <a16:creationId xmlns:a16="http://schemas.microsoft.com/office/drawing/2014/main" id="{0558F3B5-422F-F1F2-A3ED-20A83D60FD10}"/>
              </a:ext>
            </a:extLst>
          </p:cNvPr>
          <p:cNvSpPr txBox="1"/>
          <p:nvPr/>
        </p:nvSpPr>
        <p:spPr>
          <a:xfrm>
            <a:off x="533252" y="1951719"/>
            <a:ext cx="11141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+mj-lt"/>
              </a:rPr>
              <a:t>Evolution constante du tonnage de déchets collectés (corbeilles, sacs balayeurs, encombrants, MRP, The Click)</a:t>
            </a:r>
            <a:endParaRPr lang="nl-NL" dirty="0">
              <a:latin typeface="+mj-lt"/>
            </a:endParaRPr>
          </a:p>
        </p:txBody>
      </p:sp>
      <p:pic>
        <p:nvPicPr>
          <p:cNvPr id="2" name="Image 1" descr="Une image contenant ligne, capture d’écran, Tracé, diagramme">
            <a:extLst>
              <a:ext uri="{FF2B5EF4-FFF2-40B4-BE49-F238E27FC236}">
                <a16:creationId xmlns:a16="http://schemas.microsoft.com/office/drawing/2014/main" id="{A0522747-BD24-7C2B-0DF8-DF72CC0C9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0920"/>
            <a:ext cx="12192000" cy="4387080"/>
          </a:xfrm>
          <a:prstGeom prst="rect">
            <a:avLst/>
          </a:prstGeom>
          <a:ln>
            <a:noFill/>
          </a:ln>
        </p:spPr>
      </p:pic>
      <p:sp>
        <p:nvSpPr>
          <p:cNvPr id="3" name="Tekstvak 3">
            <a:extLst>
              <a:ext uri="{FF2B5EF4-FFF2-40B4-BE49-F238E27FC236}">
                <a16:creationId xmlns:a16="http://schemas.microsoft.com/office/drawing/2014/main" id="{D9C78657-5780-F741-3DFD-02D8AFB05BDB}"/>
              </a:ext>
            </a:extLst>
          </p:cNvPr>
          <p:cNvSpPr txBox="1"/>
          <p:nvPr/>
        </p:nvSpPr>
        <p:spPr>
          <a:xfrm>
            <a:off x="2504047" y="2364083"/>
            <a:ext cx="7716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Elephant" panose="02020904090505020303" pitchFamily="18" charset="0"/>
              </a:rPr>
              <a:t>Evolution des tonnages de déchets ramassés en rue (2019 – 2022)</a:t>
            </a:r>
            <a:endParaRPr lang="nl-NL" dirty="0">
              <a:latin typeface="Elephant" panose="02020904090505020303" pitchFamily="18" charset="0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8171624C-A9F9-269B-8008-ABEE34D3013A}"/>
              </a:ext>
            </a:extLst>
          </p:cNvPr>
          <p:cNvSpPr txBox="1"/>
          <p:nvPr/>
        </p:nvSpPr>
        <p:spPr>
          <a:xfrm>
            <a:off x="312400" y="943351"/>
            <a:ext cx="5024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BE" dirty="0"/>
              <a:t>5. Évaluer et Objectiver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6295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E99DE05-FA15-328E-BA5C-FA8A2B55C5EA}"/>
              </a:ext>
            </a:extLst>
          </p:cNvPr>
          <p:cNvSpPr txBox="1"/>
          <p:nvPr/>
        </p:nvSpPr>
        <p:spPr>
          <a:xfrm>
            <a:off x="312400" y="112354"/>
            <a:ext cx="3653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8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Axes de travail</a:t>
            </a:r>
            <a:endParaRPr lang="nl-NL" sz="4800" b="1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  <p:sp>
        <p:nvSpPr>
          <p:cNvPr id="22" name="Tekstvak 4">
            <a:extLst>
              <a:ext uri="{FF2B5EF4-FFF2-40B4-BE49-F238E27FC236}">
                <a16:creationId xmlns:a16="http://schemas.microsoft.com/office/drawing/2014/main" id="{A631DA2B-AD6F-E0DB-8FB7-F1CE5F276E68}"/>
              </a:ext>
            </a:extLst>
          </p:cNvPr>
          <p:cNvSpPr txBox="1"/>
          <p:nvPr/>
        </p:nvSpPr>
        <p:spPr>
          <a:xfrm>
            <a:off x="657576" y="1580130"/>
            <a:ext cx="1053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3200" b="1" i="0" u="none" strike="noStrike" baseline="0" dirty="0">
                <a:solidFill>
                  <a:schemeClr val="accent6"/>
                </a:solidFill>
                <a:latin typeface="+mj-lt"/>
              </a:rPr>
              <a:t>→ </a:t>
            </a:r>
            <a:r>
              <a:rPr lang="fr-BE" sz="3200" b="1" i="0" u="none" strike="noStrike" baseline="0" dirty="0">
                <a:solidFill>
                  <a:schemeClr val="accent6"/>
                </a:solidFill>
                <a:latin typeface="+mj-lt"/>
                <a:ea typeface="DengXian" panose="020B0503020204020204" pitchFamily="2" charset="-122"/>
              </a:rPr>
              <a:t>Projet : Baromètre de la propreté</a:t>
            </a:r>
          </a:p>
        </p:txBody>
      </p:sp>
      <p:sp>
        <p:nvSpPr>
          <p:cNvPr id="17" name="Tekstvak 3">
            <a:extLst>
              <a:ext uri="{FF2B5EF4-FFF2-40B4-BE49-F238E27FC236}">
                <a16:creationId xmlns:a16="http://schemas.microsoft.com/office/drawing/2014/main" id="{0558F3B5-422F-F1F2-A3ED-20A83D60FD10}"/>
              </a:ext>
            </a:extLst>
          </p:cNvPr>
          <p:cNvSpPr txBox="1"/>
          <p:nvPr/>
        </p:nvSpPr>
        <p:spPr>
          <a:xfrm>
            <a:off x="2388637" y="2020742"/>
            <a:ext cx="7716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+mj-lt"/>
              </a:rPr>
              <a:t>La grille des indicateurs de propreté permet de mesurer de manière quantitative les différents éléments qui participent à l’état de malpropreté en les hiérarchisant selon le niveau de sensibilité</a:t>
            </a:r>
            <a:endParaRPr lang="nl-NL" dirty="0">
              <a:latin typeface="+mj-lt"/>
            </a:endParaRPr>
          </a:p>
        </p:txBody>
      </p:sp>
      <p:sp>
        <p:nvSpPr>
          <p:cNvPr id="18" name="Tekstvak 18">
            <a:extLst>
              <a:ext uri="{FF2B5EF4-FFF2-40B4-BE49-F238E27FC236}">
                <a16:creationId xmlns:a16="http://schemas.microsoft.com/office/drawing/2014/main" id="{F80083A2-B975-4941-F2CA-47A5E5AD1855}"/>
              </a:ext>
            </a:extLst>
          </p:cNvPr>
          <p:cNvSpPr txBox="1"/>
          <p:nvPr/>
        </p:nvSpPr>
        <p:spPr>
          <a:xfrm>
            <a:off x="2267896" y="3243118"/>
            <a:ext cx="8957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>
                <a:latin typeface="+mj-lt"/>
              </a:rPr>
              <a:t>Octobre 2021 – Mars 2023 :</a:t>
            </a:r>
          </a:p>
          <a:p>
            <a:r>
              <a:rPr lang="fr-FR" dirty="0">
                <a:latin typeface="+mj-lt"/>
              </a:rPr>
              <a:t>	Développement programme informatique interne et prise des mesures de 20 rues 	par secteur LISA</a:t>
            </a:r>
          </a:p>
        </p:txBody>
      </p:sp>
      <p:sp>
        <p:nvSpPr>
          <p:cNvPr id="2" name="Tekstvak 18">
            <a:extLst>
              <a:ext uri="{FF2B5EF4-FFF2-40B4-BE49-F238E27FC236}">
                <a16:creationId xmlns:a16="http://schemas.microsoft.com/office/drawing/2014/main" id="{C3A40AB3-4204-A2D8-C610-B04FD45DF7F2}"/>
              </a:ext>
            </a:extLst>
          </p:cNvPr>
          <p:cNvSpPr txBox="1"/>
          <p:nvPr/>
        </p:nvSpPr>
        <p:spPr>
          <a:xfrm>
            <a:off x="2234449" y="4258954"/>
            <a:ext cx="89573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>
                <a:latin typeface="+mj-lt"/>
              </a:rPr>
              <a:t>Juillet 2023 – Décembre 2024 :</a:t>
            </a:r>
          </a:p>
          <a:p>
            <a:r>
              <a:rPr lang="fr-FR" dirty="0">
                <a:latin typeface="+mj-lt"/>
              </a:rPr>
              <a:t>	Intégration au programme d’indicateurs de propreté à travers le projet </a:t>
            </a:r>
            <a:r>
              <a:rPr lang="fr-FR" i="1" dirty="0">
                <a:latin typeface="+mj-lt"/>
              </a:rPr>
              <a:t>Clean 	Brussels</a:t>
            </a:r>
            <a:r>
              <a:rPr lang="fr-FR" dirty="0">
                <a:latin typeface="+mj-lt"/>
              </a:rPr>
              <a:t> de l’Agence Bruxelles-Propreté.</a:t>
            </a:r>
          </a:p>
          <a:p>
            <a:r>
              <a:rPr lang="fr-FR" dirty="0">
                <a:latin typeface="+mj-lt"/>
              </a:rPr>
              <a:t>	Plateforme intégrée avec partage </a:t>
            </a:r>
            <a:r>
              <a:rPr lang="fr-FR" dirty="0" err="1">
                <a:latin typeface="+mj-lt"/>
              </a:rPr>
              <a:t>gloablisé</a:t>
            </a:r>
            <a:r>
              <a:rPr lang="fr-FR" dirty="0">
                <a:latin typeface="+mj-lt"/>
              </a:rPr>
              <a:t>, au niveau de la région Bruxelles-	Capitale, de données.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2E61BFE3-82C5-D715-A731-7649FA1D359C}"/>
              </a:ext>
            </a:extLst>
          </p:cNvPr>
          <p:cNvSpPr txBox="1"/>
          <p:nvPr/>
        </p:nvSpPr>
        <p:spPr>
          <a:xfrm>
            <a:off x="312400" y="943351"/>
            <a:ext cx="5024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BE" dirty="0"/>
              <a:t>5. Évaluer et Objectiver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0247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ligne, diagramme, Tracé, texte&#10;&#10;Description générée automatiquement">
            <a:extLst>
              <a:ext uri="{FF2B5EF4-FFF2-40B4-BE49-F238E27FC236}">
                <a16:creationId xmlns:a16="http://schemas.microsoft.com/office/drawing/2014/main" id="{EE436C68-326E-4462-B362-79BAE24958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6"/>
          <a:stretch/>
        </p:blipFill>
        <p:spPr>
          <a:xfrm>
            <a:off x="0" y="683580"/>
            <a:ext cx="12188386" cy="617441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74E58D2-33D9-5751-39AA-497887DAE633}"/>
              </a:ext>
            </a:extLst>
          </p:cNvPr>
          <p:cNvSpPr txBox="1"/>
          <p:nvPr/>
        </p:nvSpPr>
        <p:spPr>
          <a:xfrm>
            <a:off x="639192" y="88777"/>
            <a:ext cx="3719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/>
              <a:t>Plateforme communale (2021-2023)</a:t>
            </a:r>
          </a:p>
        </p:txBody>
      </p:sp>
    </p:spTree>
    <p:extLst>
      <p:ext uri="{BB962C8B-B14F-4D97-AF65-F5344CB8AC3E}">
        <p14:creationId xmlns:p14="http://schemas.microsoft.com/office/powerpoint/2010/main" val="63846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E99DE05-FA15-328E-BA5C-FA8A2B55C5EA}"/>
              </a:ext>
            </a:extLst>
          </p:cNvPr>
          <p:cNvSpPr txBox="1"/>
          <p:nvPr/>
        </p:nvSpPr>
        <p:spPr>
          <a:xfrm>
            <a:off x="312400" y="112354"/>
            <a:ext cx="3653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8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Axes de travail</a:t>
            </a:r>
            <a:endParaRPr lang="nl-NL" sz="4800" b="1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  <p:sp>
        <p:nvSpPr>
          <p:cNvPr id="22" name="Tekstvak 4">
            <a:extLst>
              <a:ext uri="{FF2B5EF4-FFF2-40B4-BE49-F238E27FC236}">
                <a16:creationId xmlns:a16="http://schemas.microsoft.com/office/drawing/2014/main" id="{A631DA2B-AD6F-E0DB-8FB7-F1CE5F276E68}"/>
              </a:ext>
            </a:extLst>
          </p:cNvPr>
          <p:cNvSpPr txBox="1"/>
          <p:nvPr/>
        </p:nvSpPr>
        <p:spPr>
          <a:xfrm>
            <a:off x="657576" y="1601646"/>
            <a:ext cx="1053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3200" b="1" i="0" u="none" strike="noStrike" baseline="0" dirty="0">
                <a:solidFill>
                  <a:schemeClr val="accent6"/>
                </a:solidFill>
                <a:latin typeface="+mj-lt"/>
              </a:rPr>
              <a:t>→ </a:t>
            </a:r>
            <a:r>
              <a:rPr lang="fr-BE" sz="3200" b="1" i="0" u="none" strike="noStrike" baseline="0" dirty="0">
                <a:solidFill>
                  <a:schemeClr val="accent6"/>
                </a:solidFill>
                <a:latin typeface="+mj-lt"/>
                <a:ea typeface="DengXian" panose="020B0503020204020204" pitchFamily="2" charset="-122"/>
              </a:rPr>
              <a:t>Projet : Baromètre de la propreté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92A6BBE-E3EB-2573-4051-EE36CEC6F55C}"/>
              </a:ext>
            </a:extLst>
          </p:cNvPr>
          <p:cNvSpPr txBox="1"/>
          <p:nvPr/>
        </p:nvSpPr>
        <p:spPr>
          <a:xfrm>
            <a:off x="2476870" y="2186421"/>
            <a:ext cx="5708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Nombre d’incivilités de propreté en augmentation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1F9A50E-123B-3750-98B5-0DAC77B4EBEB}"/>
              </a:ext>
            </a:extLst>
          </p:cNvPr>
          <p:cNvSpPr txBox="1"/>
          <p:nvPr/>
        </p:nvSpPr>
        <p:spPr>
          <a:xfrm>
            <a:off x="2476870" y="2555484"/>
            <a:ext cx="5708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Dépôts inciviques de plus grandes tailles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A769EAC-4032-6916-1D2A-F455A17E22F9}"/>
              </a:ext>
            </a:extLst>
          </p:cNvPr>
          <p:cNvSpPr txBox="1"/>
          <p:nvPr/>
        </p:nvSpPr>
        <p:spPr>
          <a:xfrm>
            <a:off x="2476869" y="2955862"/>
            <a:ext cx="706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Appropriation constante du matériel urbain comme endroit de dépôt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0482E4F-4E70-268C-237E-922873DF9C18}"/>
              </a:ext>
            </a:extLst>
          </p:cNvPr>
          <p:cNvSpPr txBox="1"/>
          <p:nvPr/>
        </p:nvSpPr>
        <p:spPr>
          <a:xfrm>
            <a:off x="2476870" y="3324925"/>
            <a:ext cx="5708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Réforme des collectes de l’ABP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296C037-5273-A921-7081-0C24F6A95AB4}"/>
              </a:ext>
            </a:extLst>
          </p:cNvPr>
          <p:cNvSpPr txBox="1"/>
          <p:nvPr/>
        </p:nvSpPr>
        <p:spPr>
          <a:xfrm>
            <a:off x="2476869" y="3679576"/>
            <a:ext cx="5708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Accroissement significatif de dépôts de bonbonnes de protoxyde d’azote et d’extincteurs sur la voirie publique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2F50D795-2318-7614-F5B3-BE8BCBF5F6A2}"/>
              </a:ext>
            </a:extLst>
          </p:cNvPr>
          <p:cNvSpPr txBox="1"/>
          <p:nvPr/>
        </p:nvSpPr>
        <p:spPr>
          <a:xfrm>
            <a:off x="312400" y="943351"/>
            <a:ext cx="5024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BE" dirty="0"/>
              <a:t>5. Évaluer et Objectiver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0206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E99DE05-FA15-328E-BA5C-FA8A2B55C5EA}"/>
              </a:ext>
            </a:extLst>
          </p:cNvPr>
          <p:cNvSpPr txBox="1"/>
          <p:nvPr/>
        </p:nvSpPr>
        <p:spPr>
          <a:xfrm>
            <a:off x="312400" y="112354"/>
            <a:ext cx="3653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8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Axes de travail</a:t>
            </a:r>
            <a:endParaRPr lang="nl-NL" sz="4800" b="1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84A300-75A0-A0ED-6425-48C815DA80FF}"/>
              </a:ext>
            </a:extLst>
          </p:cNvPr>
          <p:cNvSpPr txBox="1"/>
          <p:nvPr/>
        </p:nvSpPr>
        <p:spPr>
          <a:xfrm>
            <a:off x="312400" y="792744"/>
            <a:ext cx="5477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BE" dirty="0"/>
              <a:t>1. Engager et Réorganiser</a:t>
            </a:r>
            <a:endParaRPr lang="nl-NL" dirty="0"/>
          </a:p>
        </p:txBody>
      </p:sp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  <p:sp>
        <p:nvSpPr>
          <p:cNvPr id="22" name="Tekstvak 4">
            <a:extLst>
              <a:ext uri="{FF2B5EF4-FFF2-40B4-BE49-F238E27FC236}">
                <a16:creationId xmlns:a16="http://schemas.microsoft.com/office/drawing/2014/main" id="{A631DA2B-AD6F-E0DB-8FB7-F1CE5F276E68}"/>
              </a:ext>
            </a:extLst>
          </p:cNvPr>
          <p:cNvSpPr txBox="1"/>
          <p:nvPr/>
        </p:nvSpPr>
        <p:spPr>
          <a:xfrm>
            <a:off x="1000476" y="1651237"/>
            <a:ext cx="105342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4000" b="1" i="0" u="none" strike="noStrike" baseline="0" dirty="0">
                <a:latin typeface="+mj-lt"/>
              </a:rPr>
              <a:t>→ </a:t>
            </a:r>
            <a:r>
              <a:rPr lang="fr-BE" sz="4000" b="1" i="0" u="none" strike="noStrike" baseline="0" dirty="0">
                <a:latin typeface="+mj-lt"/>
                <a:ea typeface="DengXian" panose="020B0503020204020204" pitchFamily="2" charset="-122"/>
              </a:rPr>
              <a:t>Projet : </a:t>
            </a:r>
            <a:r>
              <a:rPr lang="fr-BE" sz="4000" b="1" dirty="0">
                <a:latin typeface="+mj-lt"/>
                <a:ea typeface="DengXian" panose="020B0503020204020204" pitchFamily="2" charset="-122"/>
              </a:rPr>
              <a:t>Réorganisation des équipes</a:t>
            </a:r>
          </a:p>
          <a:p>
            <a:r>
              <a:rPr lang="fr-BE" sz="4000" b="1" i="0" u="none" strike="noStrike" baseline="0" dirty="0">
                <a:latin typeface="+mj-lt"/>
                <a:ea typeface="DengXian" panose="020B0503020204020204" pitchFamily="2" charset="-122"/>
              </a:rPr>
              <a:t>→ Projet : Renforcement des équipes</a:t>
            </a:r>
            <a:endParaRPr lang="fr-BE" sz="4000" b="1" dirty="0">
              <a:latin typeface="+mj-lt"/>
              <a:ea typeface="DengXian" panose="020B0503020204020204" pitchFamily="2" charset="-122"/>
            </a:endParaRPr>
          </a:p>
          <a:p>
            <a:pPr algn="l"/>
            <a:r>
              <a:rPr lang="nl-BE" sz="4000" b="1" i="0" u="none" strike="noStrike" baseline="0" dirty="0">
                <a:latin typeface="+mj-lt"/>
              </a:rPr>
              <a:t>→ </a:t>
            </a:r>
            <a:r>
              <a:rPr lang="nl-BE" sz="4000" b="1" i="0" u="none" strike="noStrike" baseline="0" dirty="0" err="1">
                <a:latin typeface="+mj-lt"/>
              </a:rPr>
              <a:t>Projet</a:t>
            </a:r>
            <a:r>
              <a:rPr lang="nl-BE" sz="4000" b="1" i="0" u="none" strike="noStrike" baseline="0" dirty="0">
                <a:latin typeface="+mj-lt"/>
              </a:rPr>
              <a:t> : Adaptation </a:t>
            </a:r>
            <a:r>
              <a:rPr lang="nl-BE" sz="4000" b="1" i="0" u="none" strike="noStrike" baseline="0" dirty="0" err="1">
                <a:latin typeface="+mj-lt"/>
              </a:rPr>
              <a:t>organigramme</a:t>
            </a:r>
            <a:endParaRPr lang="fr-BE" sz="4000" b="1" i="0" u="none" strike="noStrike" baseline="0" dirty="0">
              <a:latin typeface="+mj-lt"/>
              <a:ea typeface="DengXian" panose="020B0503020204020204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4107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 6" descr="Une image contenant plein air, déchets, bâtiment, Poubelle&#10;&#10;Description générée automatiquement">
            <a:extLst>
              <a:ext uri="{FF2B5EF4-FFF2-40B4-BE49-F238E27FC236}">
                <a16:creationId xmlns:a16="http://schemas.microsoft.com/office/drawing/2014/main" id="{8B845247-C90B-A6ED-2AF3-BC39000178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2" r="29340" b="1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25" name="Image 24" descr="Une image contenant plein air, herbe, Poubelle, sol&#10;&#10;Description générée automatiquement">
            <a:extLst>
              <a:ext uri="{FF2B5EF4-FFF2-40B4-BE49-F238E27FC236}">
                <a16:creationId xmlns:a16="http://schemas.microsoft.com/office/drawing/2014/main" id="{6D33EBF9-977F-5DA9-9C29-E3E8322EE2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9" r="-2" b="-2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5" name="Image 4" descr="Une image contenant plein air, voiture, Véhicule terrestre, véhicule&#10;&#10;Description générée automatiquement">
            <a:extLst>
              <a:ext uri="{FF2B5EF4-FFF2-40B4-BE49-F238E27FC236}">
                <a16:creationId xmlns:a16="http://schemas.microsoft.com/office/drawing/2014/main" id="{6ED15796-A852-91BC-C8DE-605C5A8E48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" r="4247" b="5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3" name="Image 2" descr="Une image contenant plein air, arbre, Poubelle, plante&#10;&#10;Description générée automatiquement">
            <a:extLst>
              <a:ext uri="{FF2B5EF4-FFF2-40B4-BE49-F238E27FC236}">
                <a16:creationId xmlns:a16="http://schemas.microsoft.com/office/drawing/2014/main" id="{2B0733B7-E0A0-47D3-25C5-128B2EC3F8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" r="35767" b="2"/>
          <a:stretch/>
        </p:blipFill>
        <p:spPr>
          <a:xfrm rot="5400000">
            <a:off x="8502386" y="3187700"/>
            <a:ext cx="3184727" cy="3822808"/>
          </a:xfrm>
          <a:prstGeom prst="rect">
            <a:avLst/>
          </a:prstGeom>
        </p:spPr>
      </p:pic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97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0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 6" descr="Une image contenant plein air, arbre, plante, statue&#10;&#10;Description générée automatiquement">
            <a:extLst>
              <a:ext uri="{FF2B5EF4-FFF2-40B4-BE49-F238E27FC236}">
                <a16:creationId xmlns:a16="http://schemas.microsoft.com/office/drawing/2014/main" id="{6C7EF7FC-657F-F4A0-0FAA-138A47DE2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2" r="1" b="12519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Image 2" descr="Une image contenant plein air, déchets, Poubelle, saleté&#10;&#10;Description générée automatiquement">
            <a:extLst>
              <a:ext uri="{FF2B5EF4-FFF2-40B4-BE49-F238E27FC236}">
                <a16:creationId xmlns:a16="http://schemas.microsoft.com/office/drawing/2014/main" id="{C0BD3286-9D42-B3D5-6BB7-E65F85C820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6" r="-3" b="20738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5" name="Image 4" descr="Une image contenant plein air, sol, arbre, Poubelle&#10;&#10;Description générée automatiquement">
            <a:extLst>
              <a:ext uri="{FF2B5EF4-FFF2-40B4-BE49-F238E27FC236}">
                <a16:creationId xmlns:a16="http://schemas.microsoft.com/office/drawing/2014/main" id="{AC889254-7918-4DC3-CC37-EC8F63C456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45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bâtiment, violet, bouteille, gratte-ciel&#10;&#10;Description générée automatiquement">
            <a:extLst>
              <a:ext uri="{FF2B5EF4-FFF2-40B4-BE49-F238E27FC236}">
                <a16:creationId xmlns:a16="http://schemas.microsoft.com/office/drawing/2014/main" id="{41A648E3-68F4-2917-2D7A-AE29194633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8" r="-2" b="-2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11" name="Image 10" descr="Une image contenant pneu, Poubelle, tonneau, cylindre&#10;&#10;Description générée automatiquement">
            <a:extLst>
              <a:ext uri="{FF2B5EF4-FFF2-40B4-BE49-F238E27FC236}">
                <a16:creationId xmlns:a16="http://schemas.microsoft.com/office/drawing/2014/main" id="{1E7F6661-477E-6DBD-425C-17E9287768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5" r="2" b="11136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7" name="Image 6" descr="Une image contenant extincteur, plein air, sol, rouge&#10;&#10;Description générée automatiquement">
            <a:extLst>
              <a:ext uri="{FF2B5EF4-FFF2-40B4-BE49-F238E27FC236}">
                <a16:creationId xmlns:a16="http://schemas.microsoft.com/office/drawing/2014/main" id="{A2A2A635-366B-12F3-AC76-E0501D58AC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2" r="-2" b="5165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3" name="Image 2" descr="Une image contenant Boîte de conserve, boisson gazeuse, Poubelle, cylindre&#10;&#10;Description générée automatiquement">
            <a:extLst>
              <a:ext uri="{FF2B5EF4-FFF2-40B4-BE49-F238E27FC236}">
                <a16:creationId xmlns:a16="http://schemas.microsoft.com/office/drawing/2014/main" id="{1F8D94DC-C867-3366-2B27-4B77CA740D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13" r="2" b="8428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61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E99DE05-FA15-328E-BA5C-FA8A2B55C5EA}"/>
              </a:ext>
            </a:extLst>
          </p:cNvPr>
          <p:cNvSpPr txBox="1"/>
          <p:nvPr/>
        </p:nvSpPr>
        <p:spPr>
          <a:xfrm>
            <a:off x="312400" y="112354"/>
            <a:ext cx="3653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8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Axes de travail</a:t>
            </a:r>
            <a:endParaRPr lang="nl-NL" sz="4800" b="1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  <p:sp>
        <p:nvSpPr>
          <p:cNvPr id="22" name="Tekstvak 4">
            <a:extLst>
              <a:ext uri="{FF2B5EF4-FFF2-40B4-BE49-F238E27FC236}">
                <a16:creationId xmlns:a16="http://schemas.microsoft.com/office/drawing/2014/main" id="{A631DA2B-AD6F-E0DB-8FB7-F1CE5F276E68}"/>
              </a:ext>
            </a:extLst>
          </p:cNvPr>
          <p:cNvSpPr txBox="1"/>
          <p:nvPr/>
        </p:nvSpPr>
        <p:spPr>
          <a:xfrm>
            <a:off x="657576" y="1526342"/>
            <a:ext cx="1053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3200" b="1" i="0" u="none" strike="noStrike" baseline="0" dirty="0">
                <a:solidFill>
                  <a:schemeClr val="accent6"/>
                </a:solidFill>
                <a:latin typeface="+mj-lt"/>
              </a:rPr>
              <a:t>→ </a:t>
            </a:r>
            <a:r>
              <a:rPr lang="fr-BE" sz="3200" b="1" i="0" u="none" strike="noStrike" baseline="0" dirty="0">
                <a:solidFill>
                  <a:schemeClr val="accent6"/>
                </a:solidFill>
                <a:latin typeface="+mj-lt"/>
                <a:ea typeface="DengXian" panose="020B0503020204020204" pitchFamily="2" charset="-122"/>
              </a:rPr>
              <a:t>Projet : Travail multidisciplinaire continu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6F715A4-E23E-50E9-251E-44A476A2CB60}"/>
              </a:ext>
            </a:extLst>
          </p:cNvPr>
          <p:cNvSpPr txBox="1"/>
          <p:nvPr/>
        </p:nvSpPr>
        <p:spPr>
          <a:xfrm>
            <a:off x="2139150" y="1928236"/>
            <a:ext cx="904718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sz="2000" dirty="0"/>
              <a:t>Une structuration précise, complète et pérenne du Service Entretien,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sz="2000" dirty="0"/>
              <a:t>Une détermination des tâches par la restructuration des équipes,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sz="2000" dirty="0"/>
              <a:t>Une augmentation d’activités par le renforcement des équipes,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sz="2000" dirty="0"/>
              <a:t>Une rationalisation du travail opéré via la plateforme informatique interne (corbeilles, balayage, Bulles à verre, rues nettes, Mini-</a:t>
            </a:r>
            <a:r>
              <a:rPr lang="fr-BE" sz="2000" dirty="0" err="1"/>
              <a:t>Recyparks</a:t>
            </a:r>
            <a:r>
              <a:rPr lang="fr-BE" sz="2000" dirty="0"/>
              <a:t>, etc.),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sz="2000" dirty="0"/>
              <a:t>Augmentation de l’offre au citoyen (Mini-</a:t>
            </a:r>
            <a:r>
              <a:rPr lang="fr-BE" sz="2000" dirty="0" err="1"/>
              <a:t>Recyparks</a:t>
            </a:r>
            <a:r>
              <a:rPr lang="fr-BE" sz="2000" dirty="0"/>
              <a:t>),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sz="2000" dirty="0"/>
              <a:t>Augmentation des sanctions (Agent « Caméras »),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sz="2000" dirty="0"/>
              <a:t>Multiplications des « Actions Propretés » impactantes,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sz="2000" dirty="0"/>
              <a:t>Soutien accru de services communaux (Prévention, Cohésion, etc.)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BE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dirty="0"/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4F2D8E4A-C81C-F66A-07FF-CEDC052FA980}"/>
              </a:ext>
            </a:extLst>
          </p:cNvPr>
          <p:cNvSpPr txBox="1"/>
          <p:nvPr/>
        </p:nvSpPr>
        <p:spPr>
          <a:xfrm>
            <a:off x="312400" y="943351"/>
            <a:ext cx="5024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BE" dirty="0"/>
              <a:t>5. Évaluer et Objectiver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1765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BFF6C02-3D68-264F-5686-2DE13DABD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852" y="913616"/>
            <a:ext cx="3499291" cy="427691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Titel 6">
            <a:extLst>
              <a:ext uri="{FF2B5EF4-FFF2-40B4-BE49-F238E27FC236}">
                <a16:creationId xmlns:a16="http://schemas.microsoft.com/office/drawing/2014/main" id="{70BFF109-3010-D7A4-BCE9-97231ABF5FE6}"/>
              </a:ext>
            </a:extLst>
          </p:cNvPr>
          <p:cNvSpPr txBox="1">
            <a:spLocks/>
          </p:cNvSpPr>
          <p:nvPr/>
        </p:nvSpPr>
        <p:spPr>
          <a:xfrm>
            <a:off x="5212000" y="3019827"/>
            <a:ext cx="6069281" cy="16375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+mn-cs"/>
              </a:rPr>
              <a:t>Merci pour </a:t>
            </a:r>
            <a:r>
              <a:rPr lang="en-US" dirty="0" err="1">
                <a:solidFill>
                  <a:schemeClr val="tx1"/>
                </a:solidFill>
                <a:cs typeface="+mn-cs"/>
              </a:rPr>
              <a:t>votre</a:t>
            </a:r>
            <a:r>
              <a:rPr lang="en-US" dirty="0">
                <a:solidFill>
                  <a:schemeClr val="tx1"/>
                </a:solidFill>
                <a:cs typeface="+mn-cs"/>
              </a:rPr>
              <a:t> attention</a:t>
            </a:r>
          </a:p>
          <a:p>
            <a:pPr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cs typeface="+mn-cs"/>
            </a:endParaRPr>
          </a:p>
          <a:p>
            <a:pPr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+mn-cs"/>
              </a:rPr>
              <a:t>Bedankt voor </a:t>
            </a:r>
            <a:r>
              <a:rPr lang="en-US" dirty="0" err="1">
                <a:solidFill>
                  <a:schemeClr val="tx1"/>
                </a:solidFill>
                <a:cs typeface="+mn-cs"/>
              </a:rPr>
              <a:t>jullie</a:t>
            </a:r>
            <a:r>
              <a:rPr lang="en-US" dirty="0">
                <a:solidFill>
                  <a:schemeClr val="tx1"/>
                </a:solidFill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+mn-cs"/>
              </a:rPr>
              <a:t>aandacht</a:t>
            </a:r>
            <a:endParaRPr lang="en-US" dirty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52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E99DE05-FA15-328E-BA5C-FA8A2B55C5EA}"/>
              </a:ext>
            </a:extLst>
          </p:cNvPr>
          <p:cNvSpPr txBox="1"/>
          <p:nvPr/>
        </p:nvSpPr>
        <p:spPr>
          <a:xfrm>
            <a:off x="312400" y="112354"/>
            <a:ext cx="3653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8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Axes de travail</a:t>
            </a:r>
            <a:endParaRPr lang="nl-NL" sz="4800" b="1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  <p:sp>
        <p:nvSpPr>
          <p:cNvPr id="22" name="Tekstvak 4">
            <a:extLst>
              <a:ext uri="{FF2B5EF4-FFF2-40B4-BE49-F238E27FC236}">
                <a16:creationId xmlns:a16="http://schemas.microsoft.com/office/drawing/2014/main" id="{A631DA2B-AD6F-E0DB-8FB7-F1CE5F276E68}"/>
              </a:ext>
            </a:extLst>
          </p:cNvPr>
          <p:cNvSpPr txBox="1"/>
          <p:nvPr/>
        </p:nvSpPr>
        <p:spPr>
          <a:xfrm>
            <a:off x="657576" y="1343461"/>
            <a:ext cx="1053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3200" b="1" i="0" u="none" strike="noStrike" baseline="0" dirty="0">
                <a:solidFill>
                  <a:schemeClr val="accent6"/>
                </a:solidFill>
                <a:latin typeface="+mj-lt"/>
              </a:rPr>
              <a:t>→ </a:t>
            </a:r>
            <a:r>
              <a:rPr lang="fr-BE" sz="3200" b="1" i="0" u="none" strike="noStrike" baseline="0" dirty="0">
                <a:solidFill>
                  <a:schemeClr val="accent6"/>
                </a:solidFill>
                <a:latin typeface="+mj-lt"/>
                <a:ea typeface="DengXian" panose="020B0503020204020204" pitchFamily="2" charset="-122"/>
              </a:rPr>
              <a:t>Projet : Réorganisation des équipes</a:t>
            </a:r>
          </a:p>
        </p:txBody>
      </p:sp>
      <p:sp>
        <p:nvSpPr>
          <p:cNvPr id="6" name="Tekstvak 3">
            <a:extLst>
              <a:ext uri="{FF2B5EF4-FFF2-40B4-BE49-F238E27FC236}">
                <a16:creationId xmlns:a16="http://schemas.microsoft.com/office/drawing/2014/main" id="{F003D2EE-E876-C208-F2F6-1F301A29CD26}"/>
              </a:ext>
            </a:extLst>
          </p:cNvPr>
          <p:cNvSpPr txBox="1"/>
          <p:nvPr/>
        </p:nvSpPr>
        <p:spPr>
          <a:xfrm>
            <a:off x="1600638" y="2136510"/>
            <a:ext cx="6300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Fusion des équipes d’entretien : propreté et espaces verts </a:t>
            </a:r>
          </a:p>
        </p:txBody>
      </p:sp>
      <p:sp>
        <p:nvSpPr>
          <p:cNvPr id="7" name="Tekstvak 4">
            <a:extLst>
              <a:ext uri="{FF2B5EF4-FFF2-40B4-BE49-F238E27FC236}">
                <a16:creationId xmlns:a16="http://schemas.microsoft.com/office/drawing/2014/main" id="{365BF6D5-6BCE-1CF1-40C3-295579096DCF}"/>
              </a:ext>
            </a:extLst>
          </p:cNvPr>
          <p:cNvSpPr txBox="1"/>
          <p:nvPr/>
        </p:nvSpPr>
        <p:spPr>
          <a:xfrm>
            <a:off x="1600637" y="3433277"/>
            <a:ext cx="66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Intégration équipes tardives 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--&gt; équipes journées</a:t>
            </a:r>
            <a:endParaRPr lang="fr-FR" dirty="0">
              <a:latin typeface="+mj-l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0504070-B50F-59BE-0BE0-AE64370D516E}"/>
              </a:ext>
            </a:extLst>
          </p:cNvPr>
          <p:cNvSpPr txBox="1"/>
          <p:nvPr/>
        </p:nvSpPr>
        <p:spPr>
          <a:xfrm>
            <a:off x="1600637" y="2582467"/>
            <a:ext cx="5553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Equipes d’entretien transversales/Actions Propreté</a:t>
            </a:r>
          </a:p>
        </p:txBody>
      </p:sp>
      <p:pic>
        <p:nvPicPr>
          <p:cNvPr id="10" name="Afbeelding 15" descr="Afbeelding met pijl&#10;&#10;Automatisch gegenereerde beschrijving">
            <a:extLst>
              <a:ext uri="{FF2B5EF4-FFF2-40B4-BE49-F238E27FC236}">
                <a16:creationId xmlns:a16="http://schemas.microsoft.com/office/drawing/2014/main" id="{AA34D9E3-CEB7-42B1-55CB-42B67EBE9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367" y="2162166"/>
            <a:ext cx="322687" cy="318019"/>
          </a:xfrm>
          <a:prstGeom prst="rect">
            <a:avLst/>
          </a:prstGeom>
        </p:spPr>
      </p:pic>
      <p:pic>
        <p:nvPicPr>
          <p:cNvPr id="11" name="Afbeelding 16" descr="Afbeelding met pijl&#10;&#10;Automatisch gegenereerde beschrijving">
            <a:extLst>
              <a:ext uri="{FF2B5EF4-FFF2-40B4-BE49-F238E27FC236}">
                <a16:creationId xmlns:a16="http://schemas.microsoft.com/office/drawing/2014/main" id="{880B876B-4CA9-7FFE-887E-95C7EA811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365" y="2594380"/>
            <a:ext cx="322687" cy="318019"/>
          </a:xfrm>
          <a:prstGeom prst="rect">
            <a:avLst/>
          </a:prstGeom>
        </p:spPr>
      </p:pic>
      <p:pic>
        <p:nvPicPr>
          <p:cNvPr id="12" name="Afbeelding 17" descr="Afbeelding met pijl&#10;&#10;Automatisch gegenereerde beschrijving">
            <a:extLst>
              <a:ext uri="{FF2B5EF4-FFF2-40B4-BE49-F238E27FC236}">
                <a16:creationId xmlns:a16="http://schemas.microsoft.com/office/drawing/2014/main" id="{F0A76880-5084-9B73-21F7-5B9C59002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365" y="3458933"/>
            <a:ext cx="322687" cy="31801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01667CE-A97F-FC23-CCE2-5331638F8582}"/>
              </a:ext>
            </a:extLst>
          </p:cNvPr>
          <p:cNvSpPr txBox="1"/>
          <p:nvPr/>
        </p:nvSpPr>
        <p:spPr>
          <a:xfrm>
            <a:off x="1600637" y="4284087"/>
            <a:ext cx="677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+mj-lt"/>
              </a:rPr>
              <a:t>Renforcement équipe week-end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C55FD86-1A8C-C3E5-4C9C-FD6323D6AB39}"/>
              </a:ext>
            </a:extLst>
          </p:cNvPr>
          <p:cNvSpPr txBox="1"/>
          <p:nvPr/>
        </p:nvSpPr>
        <p:spPr>
          <a:xfrm>
            <a:off x="1600637" y="4716301"/>
            <a:ext cx="677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+mj-lt"/>
              </a:rPr>
              <a:t>Renforcement équipe </a:t>
            </a:r>
            <a:r>
              <a:rPr lang="fr-BE" i="1" dirty="0">
                <a:latin typeface="+mj-lt"/>
              </a:rPr>
              <a:t>Mini-</a:t>
            </a:r>
            <a:r>
              <a:rPr lang="fr-BE" i="1" dirty="0" err="1">
                <a:latin typeface="+mj-lt"/>
              </a:rPr>
              <a:t>Recyparks</a:t>
            </a:r>
            <a:endParaRPr lang="fr-BE" i="1" dirty="0">
              <a:latin typeface="+mj-lt"/>
            </a:endParaRPr>
          </a:p>
        </p:txBody>
      </p:sp>
      <p:pic>
        <p:nvPicPr>
          <p:cNvPr id="4" name="Afbeelding 17" descr="Afbeelding met pijl&#10;&#10;Automatisch gegenereerde beschrijving">
            <a:extLst>
              <a:ext uri="{FF2B5EF4-FFF2-40B4-BE49-F238E27FC236}">
                <a16:creationId xmlns:a16="http://schemas.microsoft.com/office/drawing/2014/main" id="{08C8C273-73E8-8BC6-9312-1BA481501F2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767" y="4335400"/>
            <a:ext cx="322687" cy="318019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</p:pic>
      <p:pic>
        <p:nvPicPr>
          <p:cNvPr id="5" name="Afbeelding 17" descr="Afbeelding met pijl&#10;&#10;Automatisch gegenereerde beschrijving">
            <a:extLst>
              <a:ext uri="{FF2B5EF4-FFF2-40B4-BE49-F238E27FC236}">
                <a16:creationId xmlns:a16="http://schemas.microsoft.com/office/drawing/2014/main" id="{0D537284-B8AC-6924-0F48-FCC66794671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300" y="4767614"/>
            <a:ext cx="322687" cy="31801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D0AF03E-39D2-44E7-1904-C9E892165FD0}"/>
              </a:ext>
            </a:extLst>
          </p:cNvPr>
          <p:cNvSpPr txBox="1"/>
          <p:nvPr/>
        </p:nvSpPr>
        <p:spPr>
          <a:xfrm>
            <a:off x="1605977" y="3861204"/>
            <a:ext cx="6591822" cy="38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+mj-lt"/>
              </a:rPr>
              <a:t>Développement Cellule </a:t>
            </a:r>
            <a:r>
              <a:rPr lang="fr-BE" i="1" dirty="0">
                <a:latin typeface="+mj-lt"/>
              </a:rPr>
              <a:t>Carbone</a:t>
            </a:r>
          </a:p>
        </p:txBody>
      </p:sp>
      <p:pic>
        <p:nvPicPr>
          <p:cNvPr id="14" name="Afbeelding 17" descr="Afbeelding met pijl&#10;&#10;Automatisch gegenereerde beschrijving">
            <a:extLst>
              <a:ext uri="{FF2B5EF4-FFF2-40B4-BE49-F238E27FC236}">
                <a16:creationId xmlns:a16="http://schemas.microsoft.com/office/drawing/2014/main" id="{83841DF5-2A63-0B02-ECAF-9ECAB780B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365" y="3904867"/>
            <a:ext cx="322687" cy="31801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8A8D8BD-0502-0FA8-27DE-0F599DFFFC32}"/>
              </a:ext>
            </a:extLst>
          </p:cNvPr>
          <p:cNvSpPr txBox="1"/>
          <p:nvPr/>
        </p:nvSpPr>
        <p:spPr>
          <a:xfrm>
            <a:off x="1600637" y="5117226"/>
            <a:ext cx="677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+mj-lt"/>
              </a:rPr>
              <a:t>Renforcement Atelier &amp; Magasin</a:t>
            </a:r>
            <a:endParaRPr lang="fr-BE" i="1" dirty="0">
              <a:latin typeface="+mj-lt"/>
            </a:endParaRPr>
          </a:p>
        </p:txBody>
      </p:sp>
      <p:pic>
        <p:nvPicPr>
          <p:cNvPr id="19" name="Afbeelding 17" descr="Afbeelding met pijl&#10;&#10;Automatisch gegenereerde beschrijving">
            <a:extLst>
              <a:ext uri="{FF2B5EF4-FFF2-40B4-BE49-F238E27FC236}">
                <a16:creationId xmlns:a16="http://schemas.microsoft.com/office/drawing/2014/main" id="{7251560A-FA81-6E4F-11F0-7F02BE7E9BD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803" y="5180080"/>
            <a:ext cx="322687" cy="318019"/>
          </a:xfrm>
          <a:prstGeom prst="rect">
            <a:avLst/>
          </a:prstGeom>
        </p:spPr>
      </p:pic>
      <p:sp>
        <p:nvSpPr>
          <p:cNvPr id="8" name="Tekstvak 8">
            <a:extLst>
              <a:ext uri="{FF2B5EF4-FFF2-40B4-BE49-F238E27FC236}">
                <a16:creationId xmlns:a16="http://schemas.microsoft.com/office/drawing/2014/main" id="{52DE909A-45C1-7780-5A4F-C3C1AD6047B5}"/>
              </a:ext>
            </a:extLst>
          </p:cNvPr>
          <p:cNvSpPr txBox="1"/>
          <p:nvPr/>
        </p:nvSpPr>
        <p:spPr>
          <a:xfrm>
            <a:off x="1637823" y="3008028"/>
            <a:ext cx="5553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Sectorisation des équipes et structuration hiérarchique</a:t>
            </a:r>
          </a:p>
        </p:txBody>
      </p:sp>
      <p:pic>
        <p:nvPicPr>
          <p:cNvPr id="18" name="Afbeelding 16" descr="Afbeelding met pijl&#10;&#10;Automatisch gegenereerde beschrijving">
            <a:extLst>
              <a:ext uri="{FF2B5EF4-FFF2-40B4-BE49-F238E27FC236}">
                <a16:creationId xmlns:a16="http://schemas.microsoft.com/office/drawing/2014/main" id="{1F72DDA2-CEB9-0B60-7206-FE3D52660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564" y="3050464"/>
            <a:ext cx="290287" cy="286088"/>
          </a:xfrm>
          <a:prstGeom prst="rect">
            <a:avLst/>
          </a:prstGeom>
        </p:spPr>
      </p:pic>
      <p:sp>
        <p:nvSpPr>
          <p:cNvPr id="20" name="TextBox 15">
            <a:extLst>
              <a:ext uri="{FF2B5EF4-FFF2-40B4-BE49-F238E27FC236}">
                <a16:creationId xmlns:a16="http://schemas.microsoft.com/office/drawing/2014/main" id="{E9E025AC-3C6F-6042-F00E-375916D258CF}"/>
              </a:ext>
            </a:extLst>
          </p:cNvPr>
          <p:cNvSpPr txBox="1"/>
          <p:nvPr/>
        </p:nvSpPr>
        <p:spPr>
          <a:xfrm>
            <a:off x="312400" y="784339"/>
            <a:ext cx="5477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BE" dirty="0"/>
              <a:t>1. Engager et Réorganiser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5464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E99DE05-FA15-328E-BA5C-FA8A2B55C5EA}"/>
              </a:ext>
            </a:extLst>
          </p:cNvPr>
          <p:cNvSpPr txBox="1"/>
          <p:nvPr/>
        </p:nvSpPr>
        <p:spPr>
          <a:xfrm>
            <a:off x="312400" y="112354"/>
            <a:ext cx="3653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8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Axes de travail</a:t>
            </a:r>
            <a:endParaRPr lang="nl-NL" sz="4800" b="1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  <p:sp>
        <p:nvSpPr>
          <p:cNvPr id="22" name="Tekstvak 4">
            <a:extLst>
              <a:ext uri="{FF2B5EF4-FFF2-40B4-BE49-F238E27FC236}">
                <a16:creationId xmlns:a16="http://schemas.microsoft.com/office/drawing/2014/main" id="{A631DA2B-AD6F-E0DB-8FB7-F1CE5F276E68}"/>
              </a:ext>
            </a:extLst>
          </p:cNvPr>
          <p:cNvSpPr txBox="1"/>
          <p:nvPr/>
        </p:nvSpPr>
        <p:spPr>
          <a:xfrm>
            <a:off x="657576" y="1418767"/>
            <a:ext cx="1053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3200" b="1" i="0" u="none" strike="noStrike" baseline="0" dirty="0">
                <a:solidFill>
                  <a:schemeClr val="accent6"/>
                </a:solidFill>
                <a:latin typeface="+mj-lt"/>
              </a:rPr>
              <a:t>→ </a:t>
            </a:r>
            <a:r>
              <a:rPr lang="fr-BE" sz="3200" b="1" i="0" u="none" strike="noStrike" baseline="0" dirty="0">
                <a:solidFill>
                  <a:schemeClr val="accent6"/>
                </a:solidFill>
                <a:latin typeface="+mj-lt"/>
                <a:ea typeface="DengXian" panose="020B0503020204020204" pitchFamily="2" charset="-122"/>
              </a:rPr>
              <a:t>Projet : Réorganisation des équipes</a:t>
            </a:r>
          </a:p>
        </p:txBody>
      </p:sp>
      <p:sp>
        <p:nvSpPr>
          <p:cNvPr id="6" name="Tekstvak 3">
            <a:extLst>
              <a:ext uri="{FF2B5EF4-FFF2-40B4-BE49-F238E27FC236}">
                <a16:creationId xmlns:a16="http://schemas.microsoft.com/office/drawing/2014/main" id="{F003D2EE-E876-C208-F2F6-1F301A29CD26}"/>
              </a:ext>
            </a:extLst>
          </p:cNvPr>
          <p:cNvSpPr txBox="1"/>
          <p:nvPr/>
        </p:nvSpPr>
        <p:spPr>
          <a:xfrm>
            <a:off x="1163219" y="2010014"/>
            <a:ext cx="4105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+mj-lt"/>
              </a:rPr>
              <a:t>Fusion des équipes d’entretien</a:t>
            </a:r>
          </a:p>
        </p:txBody>
      </p:sp>
      <p:sp>
        <p:nvSpPr>
          <p:cNvPr id="13" name="Tekstvak 6">
            <a:extLst>
              <a:ext uri="{FF2B5EF4-FFF2-40B4-BE49-F238E27FC236}">
                <a16:creationId xmlns:a16="http://schemas.microsoft.com/office/drawing/2014/main" id="{5D92A6E0-FBE0-358F-0933-711F500F0EB8}"/>
              </a:ext>
            </a:extLst>
          </p:cNvPr>
          <p:cNvSpPr txBox="1"/>
          <p:nvPr/>
        </p:nvSpPr>
        <p:spPr>
          <a:xfrm>
            <a:off x="1163219" y="2434943"/>
            <a:ext cx="6176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Organisation de réunions d’équipe début septembre 2021</a:t>
            </a:r>
          </a:p>
        </p:txBody>
      </p:sp>
      <p:sp>
        <p:nvSpPr>
          <p:cNvPr id="14" name="Tekstvak 8">
            <a:extLst>
              <a:ext uri="{FF2B5EF4-FFF2-40B4-BE49-F238E27FC236}">
                <a16:creationId xmlns:a16="http://schemas.microsoft.com/office/drawing/2014/main" id="{4C6577CF-6857-E612-7E96-F6C440569891}"/>
              </a:ext>
            </a:extLst>
          </p:cNvPr>
          <p:cNvSpPr txBox="1"/>
          <p:nvPr/>
        </p:nvSpPr>
        <p:spPr>
          <a:xfrm>
            <a:off x="2139150" y="2829094"/>
            <a:ext cx="65283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latin typeface="+mj-lt"/>
              </a:rPr>
              <a:t>Contraintes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Covid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Méfiance entre balayeurs et jardiniers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Différents lieux de travail entre les membres de la même équipe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Transport de l’équipe dans sa totalité</a:t>
            </a:r>
          </a:p>
          <a:p>
            <a:endParaRPr lang="fr-FR" dirty="0">
              <a:latin typeface="+mj-lt"/>
            </a:endParaRPr>
          </a:p>
          <a:p>
            <a:r>
              <a:rPr lang="fr-FR" u="sng" dirty="0">
                <a:latin typeface="+mj-lt"/>
              </a:rPr>
              <a:t>Opportunités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Flexibilité et entraide dans les tâches lors de manque de personnel (congés, maladies) ou lors de grands évènements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Respect mutuel des différents corps de métier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Formations possibles au sein de l’équipe</a:t>
            </a:r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FCBF6CD9-5D01-6A0D-5305-6436F460ED54}"/>
              </a:ext>
            </a:extLst>
          </p:cNvPr>
          <p:cNvSpPr txBox="1"/>
          <p:nvPr/>
        </p:nvSpPr>
        <p:spPr>
          <a:xfrm>
            <a:off x="312400" y="805109"/>
            <a:ext cx="5477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BE" dirty="0"/>
              <a:t>1. Engager et Réorganiser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6300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E99DE05-FA15-328E-BA5C-FA8A2B55C5EA}"/>
              </a:ext>
            </a:extLst>
          </p:cNvPr>
          <p:cNvSpPr txBox="1"/>
          <p:nvPr/>
        </p:nvSpPr>
        <p:spPr>
          <a:xfrm>
            <a:off x="312400" y="112354"/>
            <a:ext cx="3653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8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Axes de travail</a:t>
            </a:r>
            <a:endParaRPr lang="nl-NL" sz="4800" b="1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  <p:sp>
        <p:nvSpPr>
          <p:cNvPr id="22" name="Tekstvak 4">
            <a:extLst>
              <a:ext uri="{FF2B5EF4-FFF2-40B4-BE49-F238E27FC236}">
                <a16:creationId xmlns:a16="http://schemas.microsoft.com/office/drawing/2014/main" id="{A631DA2B-AD6F-E0DB-8FB7-F1CE5F276E68}"/>
              </a:ext>
            </a:extLst>
          </p:cNvPr>
          <p:cNvSpPr txBox="1"/>
          <p:nvPr/>
        </p:nvSpPr>
        <p:spPr>
          <a:xfrm>
            <a:off x="657576" y="1445229"/>
            <a:ext cx="1053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3200" b="1" i="0" u="none" strike="noStrike" baseline="0" dirty="0">
                <a:solidFill>
                  <a:schemeClr val="accent6"/>
                </a:solidFill>
                <a:latin typeface="+mj-lt"/>
              </a:rPr>
              <a:t>→ </a:t>
            </a:r>
            <a:r>
              <a:rPr lang="fr-BE" sz="3200" b="1" i="0" u="none" strike="noStrike" baseline="0" dirty="0">
                <a:solidFill>
                  <a:schemeClr val="accent6"/>
                </a:solidFill>
                <a:latin typeface="+mj-lt"/>
                <a:ea typeface="DengXian" panose="020B0503020204020204" pitchFamily="2" charset="-122"/>
              </a:rPr>
              <a:t>Projet : Réorganisation des équipes</a:t>
            </a:r>
          </a:p>
        </p:txBody>
      </p:sp>
      <p:sp>
        <p:nvSpPr>
          <p:cNvPr id="6" name="Tekstvak 3">
            <a:extLst>
              <a:ext uri="{FF2B5EF4-FFF2-40B4-BE49-F238E27FC236}">
                <a16:creationId xmlns:a16="http://schemas.microsoft.com/office/drawing/2014/main" id="{F003D2EE-E876-C208-F2F6-1F301A29CD26}"/>
              </a:ext>
            </a:extLst>
          </p:cNvPr>
          <p:cNvSpPr txBox="1"/>
          <p:nvPr/>
        </p:nvSpPr>
        <p:spPr>
          <a:xfrm>
            <a:off x="1157097" y="1974403"/>
            <a:ext cx="7543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+mj-lt"/>
              </a:rPr>
              <a:t>Equipes tardives </a:t>
            </a:r>
            <a:r>
              <a:rPr lang="fr-FR" sz="2000" dirty="0">
                <a:latin typeface="+mj-lt"/>
              </a:rPr>
              <a:t>: constatation de la ligne hiérarchique (20/09/2022)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750CE5AC-506E-873F-9C8D-B26861115529}"/>
              </a:ext>
            </a:extLst>
          </p:cNvPr>
          <p:cNvSpPr txBox="1"/>
          <p:nvPr/>
        </p:nvSpPr>
        <p:spPr>
          <a:xfrm>
            <a:off x="1157098" y="2487211"/>
            <a:ext cx="896344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latin typeface="+mj-lt"/>
              </a:rPr>
              <a:t>Situation financière de la commune et Conditions de remplacements des agents communaux,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latin typeface="+mj-lt"/>
              </a:rPr>
              <a:t>Usure et Électrification du charroi (temps de recharge,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latin typeface="+mj-lt"/>
              </a:rPr>
              <a:t>Résultats effectifs sur le terrain,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latin typeface="+mj-lt"/>
              </a:rPr>
              <a:t>Perception par les riverains,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latin typeface="+mj-lt"/>
              </a:rPr>
              <a:t>Difficultés d’engagement des Assistants Techniques (attrait du poste, horaire, salaire),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latin typeface="+mj-lt"/>
              </a:rPr>
              <a:t>Difficulté de contrôle et </a:t>
            </a:r>
            <a:r>
              <a:rPr lang="fr-BE" dirty="0" err="1">
                <a:latin typeface="+mj-lt"/>
              </a:rPr>
              <a:t>reporting</a:t>
            </a:r>
            <a:r>
              <a:rPr lang="fr-BE" dirty="0">
                <a:latin typeface="+mj-lt"/>
              </a:rPr>
              <a:t> par la ligne hiérarchique,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latin typeface="+mj-lt"/>
              </a:rPr>
              <a:t>Coordination des tâches à réaliser équipes journées/tardifs,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latin typeface="+mj-lt"/>
              </a:rPr>
              <a:t>Multiplicité des horaires de travail (30h00 – 37h30) – RH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latin typeface="+mj-lt"/>
              </a:rPr>
              <a:t>Spécificités météorologiques des horaires tardifs</a:t>
            </a:r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E9B1B9CD-66E8-29D1-AD20-17BEC7E5FD0F}"/>
              </a:ext>
            </a:extLst>
          </p:cNvPr>
          <p:cNvSpPr txBox="1"/>
          <p:nvPr/>
        </p:nvSpPr>
        <p:spPr>
          <a:xfrm>
            <a:off x="312400" y="779433"/>
            <a:ext cx="5477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BE" dirty="0"/>
              <a:t>1. Engager et Réorganiser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69063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E99DE05-FA15-328E-BA5C-FA8A2B55C5EA}"/>
              </a:ext>
            </a:extLst>
          </p:cNvPr>
          <p:cNvSpPr txBox="1"/>
          <p:nvPr/>
        </p:nvSpPr>
        <p:spPr>
          <a:xfrm>
            <a:off x="312400" y="112354"/>
            <a:ext cx="5978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8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Axes de travail</a:t>
            </a:r>
            <a:endParaRPr lang="nl-NL" sz="4800" b="1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  <p:sp>
        <p:nvSpPr>
          <p:cNvPr id="22" name="Tekstvak 4">
            <a:extLst>
              <a:ext uri="{FF2B5EF4-FFF2-40B4-BE49-F238E27FC236}">
                <a16:creationId xmlns:a16="http://schemas.microsoft.com/office/drawing/2014/main" id="{A631DA2B-AD6F-E0DB-8FB7-F1CE5F276E68}"/>
              </a:ext>
            </a:extLst>
          </p:cNvPr>
          <p:cNvSpPr txBox="1"/>
          <p:nvPr/>
        </p:nvSpPr>
        <p:spPr>
          <a:xfrm>
            <a:off x="657576" y="1514444"/>
            <a:ext cx="1053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3200" b="1" i="0" u="none" strike="noStrike" baseline="0" dirty="0">
                <a:solidFill>
                  <a:schemeClr val="accent6"/>
                </a:solidFill>
                <a:latin typeface="+mj-lt"/>
              </a:rPr>
              <a:t>→ </a:t>
            </a:r>
            <a:r>
              <a:rPr lang="nl-BE" sz="3200" b="1" dirty="0" err="1">
                <a:solidFill>
                  <a:schemeClr val="accent6"/>
                </a:solidFill>
                <a:latin typeface="+mj-lt"/>
              </a:rPr>
              <a:t>Projet</a:t>
            </a:r>
            <a:r>
              <a:rPr lang="nl-BE" sz="3200" b="1" dirty="0">
                <a:solidFill>
                  <a:schemeClr val="accent6"/>
                </a:solidFill>
                <a:latin typeface="+mj-lt"/>
              </a:rPr>
              <a:t> : </a:t>
            </a:r>
            <a:r>
              <a:rPr lang="nl-BE" sz="3200" b="1" dirty="0" err="1">
                <a:solidFill>
                  <a:schemeClr val="accent6"/>
                </a:solidFill>
                <a:latin typeface="+mj-lt"/>
              </a:rPr>
              <a:t>Réorganisation</a:t>
            </a:r>
            <a:r>
              <a:rPr lang="nl-BE" sz="3200" b="1" dirty="0">
                <a:solidFill>
                  <a:schemeClr val="accent6"/>
                </a:solidFill>
                <a:latin typeface="+mj-lt"/>
              </a:rPr>
              <a:t> des équipes</a:t>
            </a:r>
            <a:endParaRPr lang="fr-BE" sz="2400" b="1" dirty="0">
              <a:solidFill>
                <a:schemeClr val="accent6"/>
              </a:solidFill>
              <a:latin typeface="+mj-lt"/>
              <a:ea typeface="DengXian" panose="020B0503020204020204" pitchFamily="2" charset="-122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A6B16E66-66C6-B5FB-698B-44FF016A0FD4}"/>
              </a:ext>
            </a:extLst>
          </p:cNvPr>
          <p:cNvSpPr txBox="1"/>
          <p:nvPr/>
        </p:nvSpPr>
        <p:spPr>
          <a:xfrm>
            <a:off x="1180279" y="2533519"/>
            <a:ext cx="879822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BE" dirty="0">
                <a:latin typeface="+mj-lt"/>
              </a:rPr>
              <a:t>Intégration des équipes tardives dans les équipes semaines et week-end journée,</a:t>
            </a:r>
          </a:p>
          <a:p>
            <a:pPr marL="342900" indent="-342900">
              <a:buFont typeface="+mj-lt"/>
              <a:buAutoNum type="arabicPeriod"/>
            </a:pPr>
            <a:r>
              <a:rPr lang="fr-BE" dirty="0">
                <a:latin typeface="+mj-lt"/>
              </a:rPr>
              <a:t>Renforcement de l’équipe weekend journée,</a:t>
            </a:r>
          </a:p>
          <a:p>
            <a:pPr marL="342900" indent="-342900">
              <a:buFont typeface="+mj-lt"/>
              <a:buAutoNum type="arabicPeriod"/>
            </a:pPr>
            <a:r>
              <a:rPr lang="fr-BE" dirty="0">
                <a:latin typeface="+mj-lt"/>
              </a:rPr>
              <a:t>Transfert de l’Assistant Technique WT vers WJ,</a:t>
            </a:r>
          </a:p>
          <a:p>
            <a:pPr marL="342900" indent="-342900">
              <a:buFont typeface="+mj-lt"/>
              <a:buAutoNum type="arabicPeriod"/>
            </a:pPr>
            <a:r>
              <a:rPr lang="fr-BE" dirty="0">
                <a:latin typeface="+mj-lt"/>
              </a:rPr>
              <a:t>Détermination des tâches de chaque équipe,</a:t>
            </a:r>
          </a:p>
          <a:p>
            <a:pPr marL="342900" indent="-342900">
              <a:buFont typeface="+mj-lt"/>
              <a:buAutoNum type="arabicPeriod"/>
            </a:pPr>
            <a:r>
              <a:rPr lang="fr-BE" dirty="0">
                <a:latin typeface="+mj-lt"/>
              </a:rPr>
              <a:t>Collaborations plus intensives entre équipes</a:t>
            </a:r>
          </a:p>
          <a:p>
            <a:pPr marL="342900" indent="-342900">
              <a:buFont typeface="+mj-lt"/>
              <a:buAutoNum type="arabicPeriod"/>
            </a:pPr>
            <a:r>
              <a:rPr lang="fr-BE" dirty="0">
                <a:latin typeface="+mj-lt"/>
              </a:rPr>
              <a:t>Détermination détaillée de postes et tâches de chaque responsable et des agents,</a:t>
            </a:r>
          </a:p>
          <a:p>
            <a:pPr marL="342900" indent="-342900">
              <a:buFont typeface="+mj-lt"/>
              <a:buAutoNum type="arabicPeriod"/>
            </a:pPr>
            <a:r>
              <a:rPr lang="fr-BE" dirty="0">
                <a:latin typeface="+mj-lt"/>
              </a:rPr>
              <a:t>Renforcement de l’équipe Mini-</a:t>
            </a:r>
            <a:r>
              <a:rPr lang="fr-BE" dirty="0" err="1">
                <a:latin typeface="+mj-lt"/>
              </a:rPr>
              <a:t>Recyparks</a:t>
            </a:r>
            <a:r>
              <a:rPr lang="fr-BE" dirty="0">
                <a:latin typeface="+mj-lt"/>
              </a:rPr>
              <a:t> : adaptation de l’horaire</a:t>
            </a:r>
          </a:p>
          <a:p>
            <a:pPr marL="857250" lvl="4" indent="-400050">
              <a:buFont typeface="+mj-lt"/>
              <a:buAutoNum type="romanUcPeriod"/>
            </a:pPr>
            <a:r>
              <a:rPr lang="fr-BE" sz="1600" dirty="0">
                <a:latin typeface="+mj-lt"/>
              </a:rPr>
              <a:t>Du mardi au vendredi de 12h00 à 19h00</a:t>
            </a:r>
          </a:p>
          <a:p>
            <a:pPr marL="857250" lvl="4" indent="-400050">
              <a:buFont typeface="+mj-lt"/>
              <a:buAutoNum type="romanUcPeriod"/>
            </a:pPr>
            <a:r>
              <a:rPr lang="fr-BE" sz="1600" dirty="0">
                <a:latin typeface="+mj-lt"/>
              </a:rPr>
              <a:t>Le samedi de 9h30 à 16h30</a:t>
            </a:r>
          </a:p>
          <a:p>
            <a:endParaRPr lang="fr-BE" dirty="0">
              <a:latin typeface="+mj-lt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2AD1C53-F0AA-D9B4-0A38-E3C6B7F60AEB}"/>
              </a:ext>
            </a:extLst>
          </p:cNvPr>
          <p:cNvSpPr txBox="1"/>
          <p:nvPr/>
        </p:nvSpPr>
        <p:spPr>
          <a:xfrm>
            <a:off x="1157097" y="2027304"/>
            <a:ext cx="8519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+mj-lt"/>
              </a:rPr>
              <a:t>Equipes tardives </a:t>
            </a:r>
            <a:r>
              <a:rPr lang="fr-FR" sz="2000" dirty="0">
                <a:latin typeface="+mj-lt"/>
              </a:rPr>
              <a:t>: propositions de la ligne hiérarchique au 20 septembre 2022)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4AD9C9A6-F2EA-14EB-ADAE-B074F935EFF9}"/>
              </a:ext>
            </a:extLst>
          </p:cNvPr>
          <p:cNvSpPr txBox="1"/>
          <p:nvPr/>
        </p:nvSpPr>
        <p:spPr>
          <a:xfrm>
            <a:off x="312400" y="785042"/>
            <a:ext cx="5477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BE" dirty="0"/>
              <a:t>1. Engager et Réorganiser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1631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E99DE05-FA15-328E-BA5C-FA8A2B55C5EA}"/>
              </a:ext>
            </a:extLst>
          </p:cNvPr>
          <p:cNvSpPr txBox="1"/>
          <p:nvPr/>
        </p:nvSpPr>
        <p:spPr>
          <a:xfrm>
            <a:off x="312400" y="112354"/>
            <a:ext cx="5978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8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Axes de travail</a:t>
            </a:r>
            <a:endParaRPr lang="nl-NL" sz="4800" b="1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  <p:sp>
        <p:nvSpPr>
          <p:cNvPr id="22" name="Tekstvak 4">
            <a:extLst>
              <a:ext uri="{FF2B5EF4-FFF2-40B4-BE49-F238E27FC236}">
                <a16:creationId xmlns:a16="http://schemas.microsoft.com/office/drawing/2014/main" id="{A631DA2B-AD6F-E0DB-8FB7-F1CE5F276E68}"/>
              </a:ext>
            </a:extLst>
          </p:cNvPr>
          <p:cNvSpPr txBox="1"/>
          <p:nvPr/>
        </p:nvSpPr>
        <p:spPr>
          <a:xfrm>
            <a:off x="679091" y="1393969"/>
            <a:ext cx="7410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3200" b="1" i="0" u="none" strike="noStrike" baseline="0" dirty="0">
                <a:solidFill>
                  <a:schemeClr val="accent6"/>
                </a:solidFill>
                <a:latin typeface="+mj-lt"/>
              </a:rPr>
              <a:t>→ </a:t>
            </a:r>
            <a:r>
              <a:rPr lang="nl-BE" sz="3200" b="1" dirty="0" err="1">
                <a:solidFill>
                  <a:schemeClr val="accent6"/>
                </a:solidFill>
                <a:latin typeface="+mj-lt"/>
              </a:rPr>
              <a:t>Projet</a:t>
            </a:r>
            <a:r>
              <a:rPr lang="nl-BE" sz="3200" b="1" dirty="0">
                <a:solidFill>
                  <a:schemeClr val="accent6"/>
                </a:solidFill>
                <a:latin typeface="+mj-lt"/>
              </a:rPr>
              <a:t> : </a:t>
            </a:r>
            <a:r>
              <a:rPr lang="nl-BE" sz="3200" b="1" dirty="0" err="1">
                <a:solidFill>
                  <a:schemeClr val="accent6"/>
                </a:solidFill>
                <a:latin typeface="+mj-lt"/>
              </a:rPr>
              <a:t>Renforcement</a:t>
            </a:r>
            <a:r>
              <a:rPr lang="nl-BE" sz="3200" b="1" dirty="0">
                <a:solidFill>
                  <a:schemeClr val="accent6"/>
                </a:solidFill>
                <a:latin typeface="+mj-lt"/>
              </a:rPr>
              <a:t> des équipes</a:t>
            </a:r>
            <a:endParaRPr lang="fr-BE" sz="2400" b="1" dirty="0">
              <a:solidFill>
                <a:schemeClr val="accent6"/>
              </a:solidFill>
              <a:latin typeface="+mj-lt"/>
              <a:ea typeface="DengXian" panose="020B0503020204020204" pitchFamily="2" charset="-122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A6B16E66-66C6-B5FB-698B-44FF016A0FD4}"/>
              </a:ext>
            </a:extLst>
          </p:cNvPr>
          <p:cNvSpPr txBox="1"/>
          <p:nvPr/>
        </p:nvSpPr>
        <p:spPr>
          <a:xfrm>
            <a:off x="1590090" y="2224966"/>
            <a:ext cx="871666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BE" sz="2000" b="1" u="sng" dirty="0">
                <a:latin typeface="+mj-lt"/>
              </a:rPr>
              <a:t>Intégration des équipes tardives dans les équipes semaines journées</a:t>
            </a:r>
          </a:p>
          <a:p>
            <a:pPr marL="1428750" lvl="2" indent="-514350">
              <a:buFont typeface="+mj-lt"/>
              <a:buAutoNum type="romanUcPeriod"/>
            </a:pPr>
            <a:r>
              <a:rPr lang="fr-BE" dirty="0">
                <a:latin typeface="+mj-lt"/>
              </a:rPr>
              <a:t>6 balayeurs à temps plein</a:t>
            </a:r>
          </a:p>
          <a:p>
            <a:pPr marL="1428750" lvl="2" indent="-514350">
              <a:buFont typeface="+mj-lt"/>
              <a:buAutoNum type="romanUcPeriod"/>
            </a:pPr>
            <a:r>
              <a:rPr lang="fr-BE" dirty="0">
                <a:latin typeface="+mj-lt"/>
              </a:rPr>
              <a:t>6 stagiaires (CPAS) à temps plein</a:t>
            </a:r>
          </a:p>
          <a:p>
            <a:pPr marL="1428750" lvl="2" indent="-514350">
              <a:buFont typeface="+mj-lt"/>
              <a:buAutoNum type="romanUcPeriod"/>
            </a:pPr>
            <a:r>
              <a:rPr lang="fr-BE" dirty="0">
                <a:latin typeface="+mj-lt"/>
              </a:rPr>
              <a:t>1 agent et un chauffeur Permis C anti-tag à temps plein</a:t>
            </a:r>
          </a:p>
          <a:p>
            <a:pPr marL="1428750" lvl="2" indent="-514350">
              <a:buFont typeface="+mj-lt"/>
              <a:buAutoNum type="romanUcPeriod"/>
            </a:pPr>
            <a:r>
              <a:rPr lang="fr-BE" dirty="0">
                <a:latin typeface="+mj-lt"/>
              </a:rPr>
              <a:t>3 gardiens et chauffeurs Permis C Mini-</a:t>
            </a:r>
            <a:r>
              <a:rPr lang="fr-BE" dirty="0" err="1">
                <a:latin typeface="+mj-lt"/>
              </a:rPr>
              <a:t>Recyparks</a:t>
            </a:r>
            <a:r>
              <a:rPr lang="fr-BE" dirty="0">
                <a:latin typeface="+mj-lt"/>
              </a:rPr>
              <a:t> à temps plein</a:t>
            </a:r>
          </a:p>
          <a:p>
            <a:pPr marL="1428750" lvl="2" indent="-514350">
              <a:buFont typeface="+mj-lt"/>
              <a:buAutoNum type="romanUcPeriod"/>
            </a:pPr>
            <a:endParaRPr lang="fr-BE" sz="20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fr-BE" sz="2000" b="1" u="sng" dirty="0">
                <a:latin typeface="+mj-lt"/>
              </a:rPr>
              <a:t>Renforcement de l’équipe Mini-</a:t>
            </a:r>
            <a:r>
              <a:rPr lang="fr-BE" sz="2000" b="1" u="sng" dirty="0" err="1">
                <a:latin typeface="+mj-lt"/>
              </a:rPr>
              <a:t>Recyparks</a:t>
            </a:r>
            <a:endParaRPr lang="fr-BE" sz="2000" b="1" u="sng" dirty="0">
              <a:latin typeface="+mj-lt"/>
            </a:endParaRPr>
          </a:p>
          <a:p>
            <a:pPr marL="1428750" lvl="2" indent="-514350">
              <a:buFont typeface="+mj-lt"/>
              <a:buAutoNum type="romanUcPeriod"/>
            </a:pPr>
            <a:r>
              <a:rPr lang="fr-BE" dirty="0">
                <a:latin typeface="+mj-lt"/>
              </a:rPr>
              <a:t>3 chauffeurs permis C à temps plein</a:t>
            </a:r>
          </a:p>
          <a:p>
            <a:pPr marL="1428750" lvl="2" indent="-514350">
              <a:buFont typeface="+mj-lt"/>
              <a:buAutoNum type="romanUcPeriod"/>
            </a:pPr>
            <a:r>
              <a:rPr lang="fr-BE" dirty="0">
                <a:latin typeface="+mj-lt"/>
              </a:rPr>
              <a:t>4 balayeurs/convoyeurs C à temps plein</a:t>
            </a:r>
          </a:p>
          <a:p>
            <a:pPr marL="1428750" lvl="2" indent="-514350">
              <a:buFont typeface="+mj-lt"/>
              <a:buAutoNum type="romanUcPeriod"/>
            </a:pPr>
            <a:endParaRPr lang="fr-BE" sz="20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fr-BE" sz="2000" b="1" u="sng" dirty="0">
                <a:latin typeface="+mj-lt"/>
              </a:rPr>
              <a:t>Renforcement de l’équipe weekend journée par les agents des équipes tardives</a:t>
            </a:r>
          </a:p>
          <a:p>
            <a:pPr marL="1428750" lvl="2" indent="-514350">
              <a:buFont typeface="+mj-lt"/>
              <a:buAutoNum type="romanUcPeriod"/>
            </a:pPr>
            <a:r>
              <a:rPr lang="fr-BE" dirty="0">
                <a:latin typeface="+mj-lt"/>
              </a:rPr>
              <a:t>5 balayeurs/Convoyeurs à temps plein</a:t>
            </a:r>
          </a:p>
          <a:p>
            <a:pPr marL="1428750" lvl="2" indent="-514350">
              <a:buFont typeface="+mj-lt"/>
              <a:buAutoNum type="romanUcPeriod"/>
            </a:pPr>
            <a:r>
              <a:rPr lang="fr-BE" dirty="0">
                <a:latin typeface="+mj-lt"/>
              </a:rPr>
              <a:t>3 chauffeurs Permis C à temps plein</a:t>
            </a:r>
          </a:p>
          <a:p>
            <a:pPr marL="1428750" lvl="2" indent="-514350">
              <a:buFont typeface="+mj-lt"/>
              <a:buAutoNum type="romanUcPeriod"/>
            </a:pPr>
            <a:r>
              <a:rPr lang="fr-BE" dirty="0">
                <a:latin typeface="+mj-lt"/>
              </a:rPr>
              <a:t>1 Chef d’équipe à temps plein</a:t>
            </a:r>
            <a:endParaRPr lang="fr-BE" sz="2000" dirty="0">
              <a:latin typeface="+mj-lt"/>
            </a:endParaRPr>
          </a:p>
          <a:p>
            <a:pPr marL="1428750" lvl="2" indent="-514350">
              <a:buFont typeface="+mj-lt"/>
              <a:buAutoNum type="romanUcPeriod"/>
            </a:pPr>
            <a:endParaRPr lang="fr-BE" sz="2000" dirty="0">
              <a:latin typeface="+mj-lt"/>
            </a:endParaRPr>
          </a:p>
          <a:p>
            <a:pPr marL="1428750" lvl="2" indent="-514350">
              <a:buFont typeface="+mj-lt"/>
              <a:buAutoNum type="romanUcPeriod"/>
            </a:pPr>
            <a:endParaRPr lang="fr-BE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latin typeface="+mj-lt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2AD1C53-F0AA-D9B4-0A38-E3C6B7F60AEB}"/>
              </a:ext>
            </a:extLst>
          </p:cNvPr>
          <p:cNvSpPr txBox="1"/>
          <p:nvPr/>
        </p:nvSpPr>
        <p:spPr>
          <a:xfrm>
            <a:off x="1105792" y="1914565"/>
            <a:ext cx="4391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+mj-lt"/>
              </a:rPr>
              <a:t>Restructuration effective au 1</a:t>
            </a:r>
            <a:r>
              <a:rPr lang="fr-FR" sz="2000" b="1" baseline="30000" dirty="0">
                <a:latin typeface="+mj-lt"/>
              </a:rPr>
              <a:t>er</a:t>
            </a:r>
            <a:r>
              <a:rPr lang="fr-FR" sz="2000" b="1" dirty="0">
                <a:latin typeface="+mj-lt"/>
              </a:rPr>
              <a:t> juin 2023</a:t>
            </a:r>
            <a:endParaRPr lang="fr-FR" sz="2000" dirty="0">
              <a:latin typeface="+mj-lt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7702690D-A178-627D-56BF-19CDC3BF9D42}"/>
              </a:ext>
            </a:extLst>
          </p:cNvPr>
          <p:cNvSpPr txBox="1"/>
          <p:nvPr/>
        </p:nvSpPr>
        <p:spPr>
          <a:xfrm>
            <a:off x="312400" y="782443"/>
            <a:ext cx="5477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BE" dirty="0"/>
              <a:t>1. Engager et Réorganiser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9473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E99DE05-FA15-328E-BA5C-FA8A2B55C5EA}"/>
              </a:ext>
            </a:extLst>
          </p:cNvPr>
          <p:cNvSpPr txBox="1"/>
          <p:nvPr/>
        </p:nvSpPr>
        <p:spPr>
          <a:xfrm>
            <a:off x="312400" y="112354"/>
            <a:ext cx="5978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8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Axes de travail</a:t>
            </a:r>
            <a:endParaRPr lang="nl-NL" sz="4800" b="1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1" name="Afbeelding 9">
            <a:extLst>
              <a:ext uri="{FF2B5EF4-FFF2-40B4-BE49-F238E27FC236}">
                <a16:creationId xmlns:a16="http://schemas.microsoft.com/office/drawing/2014/main" id="{4BD4D165-887B-2521-9F1C-7A5EAE5B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81" y="142091"/>
            <a:ext cx="786894" cy="771525"/>
          </a:xfrm>
          <a:prstGeom prst="rect">
            <a:avLst/>
          </a:prstGeom>
        </p:spPr>
      </p:pic>
      <p:sp>
        <p:nvSpPr>
          <p:cNvPr id="22" name="Tekstvak 4">
            <a:extLst>
              <a:ext uri="{FF2B5EF4-FFF2-40B4-BE49-F238E27FC236}">
                <a16:creationId xmlns:a16="http://schemas.microsoft.com/office/drawing/2014/main" id="{A631DA2B-AD6F-E0DB-8FB7-F1CE5F276E68}"/>
              </a:ext>
            </a:extLst>
          </p:cNvPr>
          <p:cNvSpPr txBox="1"/>
          <p:nvPr/>
        </p:nvSpPr>
        <p:spPr>
          <a:xfrm>
            <a:off x="727165" y="1385068"/>
            <a:ext cx="1053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3200" b="1" i="0" u="none" strike="noStrike" baseline="0" dirty="0">
                <a:solidFill>
                  <a:schemeClr val="accent6"/>
                </a:solidFill>
                <a:latin typeface="+mj-lt"/>
              </a:rPr>
              <a:t>→ </a:t>
            </a:r>
            <a:r>
              <a:rPr lang="nl-BE" sz="3200" b="1" dirty="0" err="1">
                <a:solidFill>
                  <a:schemeClr val="accent6"/>
                </a:solidFill>
                <a:latin typeface="+mj-lt"/>
              </a:rPr>
              <a:t>Projet</a:t>
            </a:r>
            <a:r>
              <a:rPr lang="nl-BE" sz="3200" b="1" dirty="0">
                <a:solidFill>
                  <a:schemeClr val="accent6"/>
                </a:solidFill>
                <a:latin typeface="+mj-lt"/>
              </a:rPr>
              <a:t> : </a:t>
            </a:r>
            <a:r>
              <a:rPr lang="nl-BE" sz="3200" b="1" dirty="0" err="1">
                <a:solidFill>
                  <a:schemeClr val="accent6"/>
                </a:solidFill>
                <a:latin typeface="+mj-lt"/>
              </a:rPr>
              <a:t>Renforcement</a:t>
            </a:r>
            <a:r>
              <a:rPr lang="nl-BE" sz="3200" b="1" dirty="0">
                <a:solidFill>
                  <a:schemeClr val="accent6"/>
                </a:solidFill>
                <a:latin typeface="+mj-lt"/>
              </a:rPr>
              <a:t> des équipes</a:t>
            </a:r>
            <a:endParaRPr lang="fr-BE" sz="2400" b="1" dirty="0">
              <a:solidFill>
                <a:schemeClr val="accent6"/>
              </a:solidFill>
              <a:latin typeface="+mj-lt"/>
              <a:ea typeface="DengXian" panose="020B0503020204020204" pitchFamily="2" charset="-122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A6B16E66-66C6-B5FB-698B-44FF016A0FD4}"/>
              </a:ext>
            </a:extLst>
          </p:cNvPr>
          <p:cNvSpPr txBox="1"/>
          <p:nvPr/>
        </p:nvSpPr>
        <p:spPr>
          <a:xfrm>
            <a:off x="1200129" y="2377650"/>
            <a:ext cx="9588335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Transfert de l’Assistant Technique WT vers WJ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	-&gt;  </a:t>
            </a: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non exécuté pour cause de départ volontaire de l’Assistant Technique</a:t>
            </a: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2000" dirty="0">
              <a:latin typeface="+mj-lt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fr-BE" sz="2000" dirty="0">
                <a:latin typeface="+mj-lt"/>
              </a:rPr>
              <a:t>Détermination des tâches de chaque équipe :</a:t>
            </a:r>
          </a:p>
          <a:p>
            <a:pPr marL="457200" indent="-457200">
              <a:buFont typeface="+mj-lt"/>
              <a:buAutoNum type="arabicPeriod" startAt="4"/>
            </a:pPr>
            <a:endParaRPr lang="fr-BE" sz="2000" dirty="0">
              <a:latin typeface="+mj-lt"/>
            </a:endParaRPr>
          </a:p>
          <a:p>
            <a:pPr marL="914400" lvl="1" indent="-457200">
              <a:buFont typeface="+mj-lt"/>
              <a:buAutoNum type="romanUcPeriod"/>
            </a:pPr>
            <a:r>
              <a:rPr lang="fr-BE" dirty="0">
                <a:latin typeface="+mj-lt"/>
              </a:rPr>
              <a:t>Désignation Chef d’équipe, Secteur </a:t>
            </a:r>
            <a:r>
              <a:rPr lang="fr-BE" dirty="0" err="1">
                <a:latin typeface="+mj-lt"/>
              </a:rPr>
              <a:t>Peterbos</a:t>
            </a:r>
            <a:endParaRPr lang="fr-BE" dirty="0">
              <a:latin typeface="+mj-lt"/>
            </a:endParaRPr>
          </a:p>
          <a:p>
            <a:pPr marL="914400" lvl="1" indent="-457200">
              <a:buFont typeface="+mj-lt"/>
              <a:buAutoNum type="romanUcPeriod"/>
            </a:pPr>
            <a:r>
              <a:rPr lang="fr-BE" dirty="0">
                <a:latin typeface="+mj-lt"/>
              </a:rPr>
              <a:t>Engagement, en cours, d’un Secrétaire Technique Chef, Niveau B</a:t>
            </a:r>
          </a:p>
          <a:p>
            <a:pPr marL="914400" lvl="1" indent="-457200">
              <a:buFont typeface="+mj-lt"/>
              <a:buAutoNum type="romanUcPeriod"/>
            </a:pPr>
            <a:r>
              <a:rPr lang="fr-BE" dirty="0">
                <a:latin typeface="+mj-lt"/>
              </a:rPr>
              <a:t>Désignation Chef d’équipe, La Roue 1</a:t>
            </a:r>
          </a:p>
          <a:p>
            <a:pPr marL="914400" lvl="1" indent="-457200">
              <a:buFont typeface="+mj-lt"/>
              <a:buAutoNum type="romanUcPeriod"/>
            </a:pPr>
            <a:r>
              <a:rPr lang="fr-BE" dirty="0">
                <a:latin typeface="+mj-lt"/>
              </a:rPr>
              <a:t>Désignation Chef d’équipe Week-end Journée</a:t>
            </a:r>
          </a:p>
          <a:p>
            <a:pPr marL="914400" lvl="1" indent="-457200">
              <a:buFont typeface="+mj-lt"/>
              <a:buAutoNum type="romanUcPeriod"/>
            </a:pPr>
            <a:r>
              <a:rPr lang="fr-BE" dirty="0">
                <a:latin typeface="+mj-lt"/>
              </a:rPr>
              <a:t>Désignation Chef d’équipe Mini-</a:t>
            </a:r>
            <a:r>
              <a:rPr lang="fr-BE" dirty="0" err="1">
                <a:latin typeface="+mj-lt"/>
              </a:rPr>
              <a:t>Recyparks</a:t>
            </a:r>
            <a:r>
              <a:rPr lang="fr-BE" dirty="0">
                <a:latin typeface="+mj-lt"/>
              </a:rPr>
              <a:t>	</a:t>
            </a:r>
          </a:p>
          <a:p>
            <a:pPr marL="914400" lvl="1" indent="-457200">
              <a:buFont typeface="+mj-lt"/>
              <a:buAutoNum type="romanUcPeriod"/>
            </a:pPr>
            <a:r>
              <a:rPr lang="fr-BE" dirty="0">
                <a:latin typeface="+mj-lt"/>
              </a:rPr>
              <a:t>Création d’une équipe de Jardiniers, Secteur </a:t>
            </a:r>
            <a:r>
              <a:rPr lang="fr-BE" dirty="0" err="1">
                <a:latin typeface="+mj-lt"/>
              </a:rPr>
              <a:t>Cureghem</a:t>
            </a:r>
            <a:endParaRPr lang="fr-BE" dirty="0">
              <a:latin typeface="+mj-lt"/>
            </a:endParaRPr>
          </a:p>
          <a:p>
            <a:pPr marL="914400" lvl="1" indent="-457200">
              <a:buFont typeface="+mj-lt"/>
              <a:buAutoNum type="romanUcPeriod"/>
            </a:pPr>
            <a:r>
              <a:rPr lang="fr-BE" dirty="0">
                <a:latin typeface="+mj-lt"/>
              </a:rPr>
              <a:t>Composition d’une équipe mixte pour le Secteur Industrie</a:t>
            </a:r>
          </a:p>
          <a:p>
            <a:endParaRPr lang="fr-BE" sz="2000" dirty="0">
              <a:latin typeface="+mj-lt"/>
            </a:endParaRPr>
          </a:p>
          <a:p>
            <a:pPr marL="971550" lvl="1" indent="-514350">
              <a:buFont typeface="+mj-lt"/>
              <a:buAutoNum type="romanUcPeriod"/>
            </a:pPr>
            <a:endParaRPr lang="fr-BE" dirty="0">
              <a:latin typeface="+mj-lt"/>
            </a:endParaRPr>
          </a:p>
          <a:p>
            <a:pPr marL="971550" lvl="1" indent="-514350">
              <a:buFont typeface="+mj-lt"/>
              <a:buAutoNum type="romanUcPeriod"/>
            </a:pPr>
            <a:endParaRPr lang="fr-BE" dirty="0">
              <a:latin typeface="+mj-lt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2AD1C53-F0AA-D9B4-0A38-E3C6B7F60AEB}"/>
              </a:ext>
            </a:extLst>
          </p:cNvPr>
          <p:cNvSpPr txBox="1"/>
          <p:nvPr/>
        </p:nvSpPr>
        <p:spPr>
          <a:xfrm>
            <a:off x="1200129" y="1931373"/>
            <a:ext cx="7543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+mj-lt"/>
              </a:rPr>
              <a:t>Restructuration effective au 1</a:t>
            </a:r>
            <a:r>
              <a:rPr lang="fr-FR" sz="2000" b="1" baseline="30000" dirty="0">
                <a:latin typeface="+mj-lt"/>
              </a:rPr>
              <a:t>er</a:t>
            </a:r>
            <a:r>
              <a:rPr lang="fr-FR" sz="2000" b="1" dirty="0">
                <a:latin typeface="+mj-lt"/>
              </a:rPr>
              <a:t> juin 2023</a:t>
            </a:r>
            <a:endParaRPr lang="fr-FR" sz="2000" dirty="0">
              <a:latin typeface="+mj-lt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84CF69F5-CF43-9E72-CCDF-BE53CAB7DC03}"/>
              </a:ext>
            </a:extLst>
          </p:cNvPr>
          <p:cNvSpPr txBox="1"/>
          <p:nvPr/>
        </p:nvSpPr>
        <p:spPr>
          <a:xfrm>
            <a:off x="312400" y="792669"/>
            <a:ext cx="5477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BE" dirty="0"/>
              <a:t>1. Engager et Réorganiser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89505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4400</TotalTime>
  <Words>1836</Words>
  <Application>Microsoft Macintosh PowerPoint</Application>
  <PresentationFormat>Grand écran</PresentationFormat>
  <Paragraphs>276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Courier New</vt:lpstr>
      <vt:lpstr>Elephant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AC Anderlecht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KRIKILION Philip</dc:creator>
  <cp:lastModifiedBy>Pascal Giffroid</cp:lastModifiedBy>
  <cp:revision>126</cp:revision>
  <dcterms:created xsi:type="dcterms:W3CDTF">2022-05-09T07:18:18Z</dcterms:created>
  <dcterms:modified xsi:type="dcterms:W3CDTF">2023-06-26T11:29:59Z</dcterms:modified>
</cp:coreProperties>
</file>