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8" r:id="rId27"/>
    <p:sldId id="297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%20Werk\Data%20Bureau\Plan%20d'actions%20propret&#233;%202021\Evolution%20tonnage%202019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TONNAGE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Sheet1!$A$2:$A$41</c:f>
              <c:strCache>
                <c:ptCount val="40"/>
                <c:pt idx="0">
                  <c:v>MOIS</c:v>
                </c:pt>
                <c:pt idx="1">
                  <c:v>janv-19</c:v>
                </c:pt>
                <c:pt idx="2">
                  <c:v>févr-19</c:v>
                </c:pt>
                <c:pt idx="3">
                  <c:v>mars-19</c:v>
                </c:pt>
                <c:pt idx="4">
                  <c:v>avr-19</c:v>
                </c:pt>
                <c:pt idx="5">
                  <c:v>mai-19</c:v>
                </c:pt>
                <c:pt idx="6">
                  <c:v>juin-19</c:v>
                </c:pt>
                <c:pt idx="7">
                  <c:v>juil-19</c:v>
                </c:pt>
                <c:pt idx="8">
                  <c:v>août-19</c:v>
                </c:pt>
                <c:pt idx="9">
                  <c:v>sept-19</c:v>
                </c:pt>
                <c:pt idx="10">
                  <c:v>oct-19</c:v>
                </c:pt>
                <c:pt idx="11">
                  <c:v>nov-19</c:v>
                </c:pt>
                <c:pt idx="12">
                  <c:v>déc-19</c:v>
                </c:pt>
                <c:pt idx="13">
                  <c:v>janv-20</c:v>
                </c:pt>
                <c:pt idx="14">
                  <c:v>févr-20</c:v>
                </c:pt>
                <c:pt idx="15">
                  <c:v>mars-20</c:v>
                </c:pt>
                <c:pt idx="16">
                  <c:v>avr-20</c:v>
                </c:pt>
                <c:pt idx="17">
                  <c:v>mai-20</c:v>
                </c:pt>
                <c:pt idx="18">
                  <c:v>juin-20</c:v>
                </c:pt>
                <c:pt idx="19">
                  <c:v>juil-20</c:v>
                </c:pt>
                <c:pt idx="20">
                  <c:v>août-20</c:v>
                </c:pt>
                <c:pt idx="21">
                  <c:v>sept-20</c:v>
                </c:pt>
                <c:pt idx="22">
                  <c:v>oct-20</c:v>
                </c:pt>
                <c:pt idx="23">
                  <c:v>nov-20</c:v>
                </c:pt>
                <c:pt idx="24">
                  <c:v>déc-20</c:v>
                </c:pt>
                <c:pt idx="25">
                  <c:v>janv-21</c:v>
                </c:pt>
                <c:pt idx="26">
                  <c:v>févr-21</c:v>
                </c:pt>
                <c:pt idx="27">
                  <c:v>mars-21</c:v>
                </c:pt>
                <c:pt idx="28">
                  <c:v>avr-21</c:v>
                </c:pt>
                <c:pt idx="29">
                  <c:v>mai-21</c:v>
                </c:pt>
                <c:pt idx="30">
                  <c:v>juin-21</c:v>
                </c:pt>
                <c:pt idx="31">
                  <c:v>juil-21</c:v>
                </c:pt>
                <c:pt idx="32">
                  <c:v>août-21</c:v>
                </c:pt>
                <c:pt idx="33">
                  <c:v>sept-21</c:v>
                </c:pt>
                <c:pt idx="34">
                  <c:v>oct-21</c:v>
                </c:pt>
                <c:pt idx="35">
                  <c:v>nov-21</c:v>
                </c:pt>
                <c:pt idx="36">
                  <c:v>déc-21</c:v>
                </c:pt>
                <c:pt idx="37">
                  <c:v>janv-22</c:v>
                </c:pt>
                <c:pt idx="38">
                  <c:v>févr-22</c:v>
                </c:pt>
                <c:pt idx="39">
                  <c:v>mars-22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0</c:v>
                </c:pt>
                <c:pt idx="1">
                  <c:v>330880</c:v>
                </c:pt>
                <c:pt idx="2">
                  <c:v>296120</c:v>
                </c:pt>
                <c:pt idx="3">
                  <c:v>323820</c:v>
                </c:pt>
                <c:pt idx="4">
                  <c:v>424400</c:v>
                </c:pt>
                <c:pt idx="5">
                  <c:v>343270</c:v>
                </c:pt>
                <c:pt idx="6">
                  <c:v>312740</c:v>
                </c:pt>
                <c:pt idx="7">
                  <c:v>417540</c:v>
                </c:pt>
                <c:pt idx="8">
                  <c:v>385840</c:v>
                </c:pt>
                <c:pt idx="9">
                  <c:v>377500</c:v>
                </c:pt>
                <c:pt idx="10">
                  <c:v>378100</c:v>
                </c:pt>
                <c:pt idx="11">
                  <c:v>301060</c:v>
                </c:pt>
                <c:pt idx="12">
                  <c:v>320410</c:v>
                </c:pt>
                <c:pt idx="13">
                  <c:v>311180</c:v>
                </c:pt>
                <c:pt idx="14">
                  <c:v>327600</c:v>
                </c:pt>
                <c:pt idx="15">
                  <c:v>323570</c:v>
                </c:pt>
                <c:pt idx="16">
                  <c:v>290880</c:v>
                </c:pt>
                <c:pt idx="17">
                  <c:v>329160</c:v>
                </c:pt>
                <c:pt idx="18">
                  <c:v>392220</c:v>
                </c:pt>
                <c:pt idx="19">
                  <c:v>406960</c:v>
                </c:pt>
                <c:pt idx="20">
                  <c:v>379380</c:v>
                </c:pt>
                <c:pt idx="21">
                  <c:v>390210</c:v>
                </c:pt>
                <c:pt idx="22">
                  <c:v>467850</c:v>
                </c:pt>
                <c:pt idx="23">
                  <c:v>409260</c:v>
                </c:pt>
                <c:pt idx="24">
                  <c:v>400580</c:v>
                </c:pt>
                <c:pt idx="25">
                  <c:v>387720</c:v>
                </c:pt>
                <c:pt idx="26">
                  <c:v>335720</c:v>
                </c:pt>
                <c:pt idx="27">
                  <c:v>439402</c:v>
                </c:pt>
                <c:pt idx="28">
                  <c:v>425660</c:v>
                </c:pt>
                <c:pt idx="29">
                  <c:v>351910</c:v>
                </c:pt>
                <c:pt idx="30">
                  <c:v>513600</c:v>
                </c:pt>
                <c:pt idx="31">
                  <c:v>464560</c:v>
                </c:pt>
                <c:pt idx="32">
                  <c:v>475000</c:v>
                </c:pt>
                <c:pt idx="33">
                  <c:v>391120</c:v>
                </c:pt>
                <c:pt idx="34">
                  <c:v>467580</c:v>
                </c:pt>
                <c:pt idx="35">
                  <c:v>384280</c:v>
                </c:pt>
                <c:pt idx="36">
                  <c:v>466170</c:v>
                </c:pt>
                <c:pt idx="37">
                  <c:v>432660</c:v>
                </c:pt>
                <c:pt idx="38">
                  <c:v>451140</c:v>
                </c:pt>
                <c:pt idx="39">
                  <c:v>490060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FB-4C0F-B350-4D93EAE43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535088"/>
        <c:axId val="1392535504"/>
      </c:barChart>
      <c:catAx>
        <c:axId val="139253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92535504"/>
        <c:crosses val="autoZero"/>
        <c:auto val="1"/>
        <c:lblAlgn val="ctr"/>
        <c:lblOffset val="100"/>
        <c:noMultiLvlLbl val="0"/>
      </c:catAx>
      <c:valAx>
        <c:axId val="139253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9253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4C69-6875-DD84-B729-E15458A7A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2C0CA-BA4C-A83D-12A6-AE5D87863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8AF9-C486-5459-27AD-8731AA3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26B7-8B2C-576B-B1F6-683A705E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36E6A-1852-A99C-75EF-90904C0C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47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EC68-206F-1E11-0C22-2D72DF2B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964D7-C2E3-72ED-9291-E9041DFD3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C553-23B6-13E7-D2B6-04D2D5B9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AFF08-F481-5C7E-FAB8-5D0B6AAB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E2D1E-62CD-3315-C3A0-1CCDA0E8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22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36929-AA13-52F2-B7D0-EE780A379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305B0-4AD9-82C5-B5B4-01D437822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DFB5-7899-D474-8584-3AA59842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DBC95-5138-A570-4038-3F570387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EAD25-E32E-226D-1D0C-3BFB45BD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45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F4BF-765F-B38C-F204-D0DCDAB8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4B4C-30E8-D097-A877-1E9CC3FC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6FB87-64B3-105C-2624-787F7E9A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3EF3-F854-4E62-C502-2315D5E0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AC71C-B000-0031-3A63-E272594A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0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0402-93AB-9F14-622E-DB16FE9A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648E1-C0F1-F698-1DC9-7FFE33871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221B-B2E4-F9F4-1704-653D69F1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1B73-B2D0-DC2D-0F16-8AB03A20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3A7F-794C-AECD-0A55-D0140C8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3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ED39-3B75-AE0C-1384-5F3ECFEF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ED0A-1316-0232-B172-7188E6A10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C0C0-182A-A023-53F2-ED4FDE94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8E9BE-A892-6ACD-3768-C6E5E443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CA157-08DE-A5FD-E3D9-52ACC3C2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8E4C4-D8F5-5F25-4278-3694A53A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65A4-43F6-FE68-4582-39F0EC74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835C0-1AF0-AA91-268F-181F436FE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0A46F-30C7-3C2A-7CA9-9B76248E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ADC4F-0A62-2471-4C9C-D3F35509E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419CC-7075-9257-2FD5-E84B2ED00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51A0A-5CD8-7B16-B3FE-3093AB17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0FBC1-11A4-9B30-DA40-4ED3CBAE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82508-5F5E-2195-8E36-19E3C42B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19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D26-C6A7-AC31-6CAE-177C07C1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1D9DA-110E-34FE-9E13-1FA0BAD9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E977B-B426-1953-397E-1CD4258E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E0A3E-0B9D-814B-7C3E-E2C67978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07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E53D7-E408-BB53-A56F-42907402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F63E3-F6C5-0148-2955-99A839FB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1352-688B-A795-F56A-2EC48C76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1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F339-8932-9857-F35B-71DC9908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1002-98E7-6C82-E1E0-E165727A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32C32-03BA-D1EF-156F-2695D00B6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89714-7FA6-F8C6-4BA6-71E730E0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356A-77B7-40CF-E82E-4D446375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7B6FE-FE2B-FDDA-D13F-B726BC84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22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D2DB-67B7-B829-A4DD-29F127FC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F4352-47C7-8BA7-8A05-E14B7D7DC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AC9F7-A7EA-CDAE-0F2D-C750019E2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22389-9ADB-1B46-E29A-3D23AF4E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3B35-121A-D115-8FA9-CEB6584B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11A6A-0E72-A417-05CD-D04D6C4B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01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7A1C3-B9CA-34E5-50E6-E8870BBA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2F9D1-731A-FCCF-0873-ED2395B2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48FE1-BC98-6F9F-A9EB-9FAA501A0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154FA-48CF-4C99-BC9B-5F1B7C95A6B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A98A-BBC6-95DE-5D1F-0241A342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7534-0872-19B1-B723-CB664AF14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52D6-5225-4F62-A963-CCCD795C28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11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anderlecht.be/fr/mini-recypark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5F6A0-09CA-C1E9-29A0-2ACDA8D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1" b="426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03BA9-6096-7038-9FF3-71B9B0938D53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PLAN PROPRETE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2021-2024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9">
            <a:extLst>
              <a:ext uri="{FF2B5EF4-FFF2-40B4-BE49-F238E27FC236}">
                <a16:creationId xmlns:a16="http://schemas.microsoft.com/office/drawing/2014/main" id="{9D402C35-2772-6377-90E7-075D24E8E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8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Engagements</a:t>
            </a:r>
          </a:p>
        </p:txBody>
      </p:sp>
      <p:sp>
        <p:nvSpPr>
          <p:cNvPr id="29" name="Tekstvak 3">
            <a:extLst>
              <a:ext uri="{FF2B5EF4-FFF2-40B4-BE49-F238E27FC236}">
                <a16:creationId xmlns:a16="http://schemas.microsoft.com/office/drawing/2014/main" id="{B221466B-6F11-8349-5AE9-BF7014D76BD6}"/>
              </a:ext>
            </a:extLst>
          </p:cNvPr>
          <p:cNvSpPr txBox="1"/>
          <p:nvPr/>
        </p:nvSpPr>
        <p:spPr>
          <a:xfrm>
            <a:off x="2388638" y="2020742"/>
            <a:ext cx="534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20 niveau D – balayeurs </a:t>
            </a:r>
            <a:r>
              <a:rPr lang="fr-BE" dirty="0">
                <a:latin typeface="Elephant" panose="02020904090505020303" pitchFamily="18" charset="0"/>
              </a:rPr>
              <a:t>é</a:t>
            </a:r>
            <a:r>
              <a:rPr lang="fr-BE" sz="1800" b="0" i="0" u="none" strike="noStrike" baseline="0" dirty="0">
                <a:latin typeface="Elephant" panose="02020904090505020303" pitchFamily="18" charset="0"/>
              </a:rPr>
              <a:t>quipes tardives</a:t>
            </a:r>
            <a:endParaRPr lang="fr-FR" sz="2000" dirty="0">
              <a:latin typeface="Elephant" panose="02020904090505020303" pitchFamily="18" charset="0"/>
            </a:endParaRPr>
          </a:p>
        </p:txBody>
      </p:sp>
      <p:sp>
        <p:nvSpPr>
          <p:cNvPr id="30" name="Tekstvak 5">
            <a:extLst>
              <a:ext uri="{FF2B5EF4-FFF2-40B4-BE49-F238E27FC236}">
                <a16:creationId xmlns:a16="http://schemas.microsoft.com/office/drawing/2014/main" id="{D41124F7-F7FB-E64A-B647-C35C484130AC}"/>
              </a:ext>
            </a:extLst>
          </p:cNvPr>
          <p:cNvSpPr txBox="1"/>
          <p:nvPr/>
        </p:nvSpPr>
        <p:spPr>
          <a:xfrm>
            <a:off x="2388637" y="2390074"/>
            <a:ext cx="5924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2 niveau D – surveillants mini-recyparks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31" name="Tekstvak 7">
            <a:extLst>
              <a:ext uri="{FF2B5EF4-FFF2-40B4-BE49-F238E27FC236}">
                <a16:creationId xmlns:a16="http://schemas.microsoft.com/office/drawing/2014/main" id="{26E5E7B1-9729-1B4D-E90F-11193C3C2999}"/>
              </a:ext>
            </a:extLst>
          </p:cNvPr>
          <p:cNvSpPr txBox="1"/>
          <p:nvPr/>
        </p:nvSpPr>
        <p:spPr>
          <a:xfrm>
            <a:off x="2388637" y="2762389"/>
            <a:ext cx="5924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2 niveau E – surveillants mini-recyparks (CPAS)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35" name="Tekstvak 9">
            <a:extLst>
              <a:ext uri="{FF2B5EF4-FFF2-40B4-BE49-F238E27FC236}">
                <a16:creationId xmlns:a16="http://schemas.microsoft.com/office/drawing/2014/main" id="{C936F041-9273-135A-37F8-45F70D5E6831}"/>
              </a:ext>
            </a:extLst>
          </p:cNvPr>
          <p:cNvSpPr txBox="1"/>
          <p:nvPr/>
        </p:nvSpPr>
        <p:spPr>
          <a:xfrm>
            <a:off x="2388637" y="3128738"/>
            <a:ext cx="4814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9 niveau D – jardiniers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36" name="Tekstvak 11">
            <a:extLst>
              <a:ext uri="{FF2B5EF4-FFF2-40B4-BE49-F238E27FC236}">
                <a16:creationId xmlns:a16="http://schemas.microsoft.com/office/drawing/2014/main" id="{E8CBAA82-46E3-CA12-2714-627B0F0907E7}"/>
              </a:ext>
            </a:extLst>
          </p:cNvPr>
          <p:cNvSpPr txBox="1"/>
          <p:nvPr/>
        </p:nvSpPr>
        <p:spPr>
          <a:xfrm>
            <a:off x="2388636" y="3495087"/>
            <a:ext cx="6909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Elephant" panose="02020904090505020303" pitchFamily="18" charset="0"/>
              </a:rPr>
              <a:t>16</a:t>
            </a:r>
            <a:r>
              <a:rPr lang="fr-FR" sz="1800" b="0" i="0" u="none" strike="noStrike" baseline="0" dirty="0">
                <a:latin typeface="Elephant" panose="02020904090505020303" pitchFamily="18" charset="0"/>
              </a:rPr>
              <a:t> niveau E – aides-jardiniers (CPAS) (6 manquants)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37" name="Afbeelding 12" descr="Afbeelding met pijl&#10;&#10;Automatisch gegenereerde beschrijving">
            <a:extLst>
              <a:ext uri="{FF2B5EF4-FFF2-40B4-BE49-F238E27FC236}">
                <a16:creationId xmlns:a16="http://schemas.microsoft.com/office/drawing/2014/main" id="{C94CAA52-A185-F84A-3CA5-9F0FDF617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6" y="2046398"/>
            <a:ext cx="322687" cy="318019"/>
          </a:xfrm>
          <a:prstGeom prst="rect">
            <a:avLst/>
          </a:prstGeom>
        </p:spPr>
      </p:pic>
      <p:pic>
        <p:nvPicPr>
          <p:cNvPr id="38" name="Afbeelding 14" descr="Afbeelding met pijl&#10;&#10;Automatisch gegenereerde beschrijving">
            <a:extLst>
              <a:ext uri="{FF2B5EF4-FFF2-40B4-BE49-F238E27FC236}">
                <a16:creationId xmlns:a16="http://schemas.microsoft.com/office/drawing/2014/main" id="{8DEE816E-0AFE-9735-BC4A-3110B15C9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3" y="2345292"/>
            <a:ext cx="322687" cy="318019"/>
          </a:xfrm>
          <a:prstGeom prst="rect">
            <a:avLst/>
          </a:prstGeom>
        </p:spPr>
      </p:pic>
      <p:pic>
        <p:nvPicPr>
          <p:cNvPr id="39" name="Afbeelding 16" descr="Afbeelding met pijl&#10;&#10;Automatisch gegenereerde beschrijving">
            <a:extLst>
              <a:ext uri="{FF2B5EF4-FFF2-40B4-BE49-F238E27FC236}">
                <a16:creationId xmlns:a16="http://schemas.microsoft.com/office/drawing/2014/main" id="{ADC7D346-6CE5-22A8-C234-93DF5ECC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3" y="2701189"/>
            <a:ext cx="322687" cy="318019"/>
          </a:xfrm>
          <a:prstGeom prst="rect">
            <a:avLst/>
          </a:prstGeom>
        </p:spPr>
      </p:pic>
      <p:pic>
        <p:nvPicPr>
          <p:cNvPr id="40" name="Afbeelding 18" descr="Afbeelding met pijl&#10;&#10;Automatisch gegenereerde beschrijving">
            <a:extLst>
              <a:ext uri="{FF2B5EF4-FFF2-40B4-BE49-F238E27FC236}">
                <a16:creationId xmlns:a16="http://schemas.microsoft.com/office/drawing/2014/main" id="{6DB1C040-3C74-0EDE-23D3-C9057BC35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4" y="3080018"/>
            <a:ext cx="322687" cy="318019"/>
          </a:xfrm>
          <a:prstGeom prst="rect">
            <a:avLst/>
          </a:prstGeom>
        </p:spPr>
      </p:pic>
      <p:pic>
        <p:nvPicPr>
          <p:cNvPr id="41" name="Afbeelding 20">
            <a:extLst>
              <a:ext uri="{FF2B5EF4-FFF2-40B4-BE49-F238E27FC236}">
                <a16:creationId xmlns:a16="http://schemas.microsoft.com/office/drawing/2014/main" id="{1BD821C9-6A2B-7D85-6843-EFFD8E610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49" y="3495087"/>
            <a:ext cx="247514" cy="283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F99D5-571D-CFC5-747F-319C759C1AEA}"/>
              </a:ext>
            </a:extLst>
          </p:cNvPr>
          <p:cNvSpPr txBox="1"/>
          <p:nvPr/>
        </p:nvSpPr>
        <p:spPr>
          <a:xfrm>
            <a:off x="6025587" y="4418590"/>
            <a:ext cx="412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latin typeface="Elephant" panose="02020904090505020303" pitchFamily="18" charset="0"/>
              </a:rPr>
              <a:t>Engagements au 01/09/2021 : 54</a:t>
            </a:r>
          </a:p>
          <a:p>
            <a:r>
              <a:rPr lang="fr-BE" dirty="0">
                <a:latin typeface="Elephant" panose="02020904090505020303" pitchFamily="18" charset="0"/>
              </a:rPr>
              <a:t>Engagements au 01/05/2022 : 81</a:t>
            </a:r>
            <a:endParaRPr lang="nl-NL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9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872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chemeClr val="accent6">
                    <a:lumMod val="75000"/>
                  </a:schemeClr>
                </a:solidFill>
              </a:rPr>
              <a:t>2. Prévenir, sensibiliser et communiquer</a:t>
            </a:r>
            <a:endParaRPr lang="nl-N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6" name="Tekstvak 4">
            <a:extLst>
              <a:ext uri="{FF2B5EF4-FFF2-40B4-BE49-F238E27FC236}">
                <a16:creationId xmlns:a16="http://schemas.microsoft.com/office/drawing/2014/main" id="{ACF21FEB-DBED-6789-7BFC-4C9A271E1EDE}"/>
              </a:ext>
            </a:extLst>
          </p:cNvPr>
          <p:cNvSpPr txBox="1"/>
          <p:nvPr/>
        </p:nvSpPr>
        <p:spPr>
          <a:xfrm>
            <a:off x="1000476" y="1651237"/>
            <a:ext cx="10534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4400" b="1" i="0" u="none" strike="noStrike" baseline="0" dirty="0"/>
              <a:t>→ </a:t>
            </a:r>
            <a:r>
              <a:rPr lang="fr-BE" sz="4400" b="1" i="0" u="none" strike="noStrike" baseline="0" dirty="0">
                <a:ea typeface="DengXian" panose="020B0503020204020204" pitchFamily="2" charset="-122"/>
              </a:rPr>
              <a:t>Projet : Renforcement des actions de communication</a:t>
            </a:r>
          </a:p>
          <a:p>
            <a:pPr algn="l"/>
            <a:r>
              <a:rPr lang="fr-BE" sz="4400" b="1" i="0" u="none" strike="noStrike" baseline="0" dirty="0">
                <a:ea typeface="DengXian" panose="020B0503020204020204" pitchFamily="2" charset="-122"/>
              </a:rPr>
              <a:t>→ Projet : Prévention et sensibilisation</a:t>
            </a:r>
            <a:endParaRPr lang="fr-BE" sz="4400" b="1" dirty="0">
              <a:ea typeface="DengXian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26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44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2. Prévenir, sensibiliser et communiquer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Renforcement des actions de communication</a:t>
            </a:r>
          </a:p>
        </p:txBody>
      </p:sp>
      <p:sp>
        <p:nvSpPr>
          <p:cNvPr id="13" name="Tekstvak 3">
            <a:extLst>
              <a:ext uri="{FF2B5EF4-FFF2-40B4-BE49-F238E27FC236}">
                <a16:creationId xmlns:a16="http://schemas.microsoft.com/office/drawing/2014/main" id="{02881C0F-333A-4718-D9DC-6B38642FCDBC}"/>
              </a:ext>
            </a:extLst>
          </p:cNvPr>
          <p:cNvSpPr txBox="1"/>
          <p:nvPr/>
        </p:nvSpPr>
        <p:spPr>
          <a:xfrm>
            <a:off x="2388637" y="2020742"/>
            <a:ext cx="77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Publication d’articles d’informations dans l’Anderlecht Contact sur l’</a:t>
            </a:r>
            <a:r>
              <a:rPr lang="fr-BE" dirty="0">
                <a:latin typeface="Elephant" panose="02020904090505020303" pitchFamily="18" charset="0"/>
              </a:rPr>
              <a:t>é</a:t>
            </a:r>
            <a:r>
              <a:rPr lang="fr-BE" sz="1800" b="0" i="0" u="none" strike="noStrike" baseline="0" dirty="0">
                <a:latin typeface="Elephant" panose="02020904090505020303" pitchFamily="18" charset="0"/>
              </a:rPr>
              <a:t>volution du plan propreté et rendre visible les actions du service Entretien</a:t>
            </a:r>
            <a:endParaRPr lang="fr-FR" sz="2000" dirty="0">
              <a:latin typeface="Elephant" panose="02020904090505020303" pitchFamily="18" charset="0"/>
            </a:endParaRPr>
          </a:p>
        </p:txBody>
      </p:sp>
      <p:sp>
        <p:nvSpPr>
          <p:cNvPr id="14" name="Tekstvak 9">
            <a:extLst>
              <a:ext uri="{FF2B5EF4-FFF2-40B4-BE49-F238E27FC236}">
                <a16:creationId xmlns:a16="http://schemas.microsoft.com/office/drawing/2014/main" id="{B0966B43-38CB-8336-6BB8-E331AD606331}"/>
              </a:ext>
            </a:extLst>
          </p:cNvPr>
          <p:cNvSpPr txBox="1"/>
          <p:nvPr/>
        </p:nvSpPr>
        <p:spPr>
          <a:xfrm>
            <a:off x="2388637" y="3025287"/>
            <a:ext cx="694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Lancer des nouvelles campagnes de sensibilisation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17" name="Afbeelding 21" descr="Afbeelding met pijl&#10;&#10;Automatisch gegenereerde beschrijving">
            <a:extLst>
              <a:ext uri="{FF2B5EF4-FFF2-40B4-BE49-F238E27FC236}">
                <a16:creationId xmlns:a16="http://schemas.microsoft.com/office/drawing/2014/main" id="{7028F267-0530-8BBA-DE1C-7DDF993E7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6" y="2046398"/>
            <a:ext cx="322687" cy="318019"/>
          </a:xfrm>
          <a:prstGeom prst="rect">
            <a:avLst/>
          </a:prstGeom>
        </p:spPr>
      </p:pic>
      <p:pic>
        <p:nvPicPr>
          <p:cNvPr id="18" name="Afbeelding 19" descr="Afbeelding met pijl&#10;&#10;Automatisch gegenereerde beschrijving">
            <a:extLst>
              <a:ext uri="{FF2B5EF4-FFF2-40B4-BE49-F238E27FC236}">
                <a16:creationId xmlns:a16="http://schemas.microsoft.com/office/drawing/2014/main" id="{B3756F6F-F53F-9710-A0AF-EC0A87EA4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5" y="3025287"/>
            <a:ext cx="322687" cy="2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6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44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2. Prévenir, sensibiliser et communiquer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Prévention et sensibilisation</a:t>
            </a:r>
          </a:p>
        </p:txBody>
      </p:sp>
      <p:sp>
        <p:nvSpPr>
          <p:cNvPr id="10" name="Tekstvak 3">
            <a:extLst>
              <a:ext uri="{FF2B5EF4-FFF2-40B4-BE49-F238E27FC236}">
                <a16:creationId xmlns:a16="http://schemas.microsoft.com/office/drawing/2014/main" id="{66DF0358-99AE-5BD1-3FD0-2363A1249B16}"/>
              </a:ext>
            </a:extLst>
          </p:cNvPr>
          <p:cNvSpPr txBox="1"/>
          <p:nvPr/>
        </p:nvSpPr>
        <p:spPr>
          <a:xfrm>
            <a:off x="2388637" y="2020742"/>
            <a:ext cx="77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Organisation de 8 mini-</a:t>
            </a:r>
            <a:r>
              <a:rPr lang="fr-BE" sz="1800" b="0" i="0" u="none" strike="noStrike" baseline="0" dirty="0" err="1">
                <a:latin typeface="Elephant" panose="02020904090505020303" pitchFamily="18" charset="0"/>
              </a:rPr>
              <a:t>recyparks</a:t>
            </a:r>
            <a:r>
              <a:rPr lang="fr-BE" sz="1800" b="0" i="0" u="none" strike="noStrike" baseline="0" dirty="0">
                <a:latin typeface="Elephant" panose="02020904090505020303" pitchFamily="18" charset="0"/>
              </a:rPr>
              <a:t> par semaine avec des jours d’ouverture </a:t>
            </a:r>
            <a:r>
              <a:rPr lang="fr-FR" sz="1800" b="0" i="0" u="none" strike="noStrike" baseline="0" dirty="0">
                <a:latin typeface="Elephant" panose="02020904090505020303" pitchFamily="18" charset="0"/>
              </a:rPr>
              <a:t>cycliques </a:t>
            </a:r>
            <a:endParaRPr lang="fr-FR" sz="2000" dirty="0">
              <a:latin typeface="Elephant" panose="02020904090505020303" pitchFamily="18" charset="0"/>
            </a:endParaRPr>
          </a:p>
        </p:txBody>
      </p:sp>
      <p:sp>
        <p:nvSpPr>
          <p:cNvPr id="11" name="Tekstvak 7">
            <a:extLst>
              <a:ext uri="{FF2B5EF4-FFF2-40B4-BE49-F238E27FC236}">
                <a16:creationId xmlns:a16="http://schemas.microsoft.com/office/drawing/2014/main" id="{BBFEB2A2-37F9-6194-EAD2-72119E5E9D77}"/>
              </a:ext>
            </a:extLst>
          </p:cNvPr>
          <p:cNvSpPr txBox="1"/>
          <p:nvPr/>
        </p:nvSpPr>
        <p:spPr>
          <a:xfrm>
            <a:off x="2388637" y="2762389"/>
            <a:ext cx="7100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Optimisation et rationalisation des corbeilles par l’inventaire et suivi </a:t>
            </a:r>
            <a:r>
              <a:rPr lang="fr-FR" sz="1800" b="0" i="0" u="none" strike="noStrike" baseline="0" dirty="0">
                <a:latin typeface="Elephant" panose="02020904090505020303" pitchFamily="18" charset="0"/>
              </a:rPr>
              <a:t>du rythme de vidange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C28003E-F645-DDBB-0C3A-23C5D8C82F07}"/>
              </a:ext>
            </a:extLst>
          </p:cNvPr>
          <p:cNvSpPr txBox="1"/>
          <p:nvPr/>
        </p:nvSpPr>
        <p:spPr>
          <a:xfrm>
            <a:off x="2383971" y="342147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Créer un évènement annuel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9" name="Tekstvak 13">
            <a:extLst>
              <a:ext uri="{FF2B5EF4-FFF2-40B4-BE49-F238E27FC236}">
                <a16:creationId xmlns:a16="http://schemas.microsoft.com/office/drawing/2014/main" id="{C8D10F2F-6E67-3CAB-24F0-2C1C4296D591}"/>
              </a:ext>
            </a:extLst>
          </p:cNvPr>
          <p:cNvSpPr txBox="1"/>
          <p:nvPr/>
        </p:nvSpPr>
        <p:spPr>
          <a:xfrm>
            <a:off x="2383971" y="3826497"/>
            <a:ext cx="607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Sensibilisation scolaire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20" name="Tekstvak 15">
            <a:extLst>
              <a:ext uri="{FF2B5EF4-FFF2-40B4-BE49-F238E27FC236}">
                <a16:creationId xmlns:a16="http://schemas.microsoft.com/office/drawing/2014/main" id="{EBE3B783-5C0C-9483-8608-3F0B4EF936DE}"/>
              </a:ext>
            </a:extLst>
          </p:cNvPr>
          <p:cNvSpPr txBox="1"/>
          <p:nvPr/>
        </p:nvSpPr>
        <p:spPr>
          <a:xfrm>
            <a:off x="2383971" y="4217540"/>
            <a:ext cx="7146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Porte-à-porte afin d’apporter une présence dissuasive dans les</a:t>
            </a:r>
          </a:p>
          <a:p>
            <a:pPr algn="l"/>
            <a:r>
              <a:rPr lang="fr-FR" sz="1800" b="0" i="0" u="none" strike="noStrike" baseline="0" dirty="0">
                <a:latin typeface="Elephant" panose="02020904090505020303" pitchFamily="18" charset="0"/>
              </a:rPr>
              <a:t>espaces publics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23" name="Afbeelding 21" descr="Afbeelding met pijl&#10;&#10;Automatisch gegenereerde beschrijving">
            <a:extLst>
              <a:ext uri="{FF2B5EF4-FFF2-40B4-BE49-F238E27FC236}">
                <a16:creationId xmlns:a16="http://schemas.microsoft.com/office/drawing/2014/main" id="{B10BAC39-C99F-FDA4-7E37-22B2C5C3F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6" y="2046398"/>
            <a:ext cx="322687" cy="318019"/>
          </a:xfrm>
          <a:prstGeom prst="rect">
            <a:avLst/>
          </a:prstGeom>
        </p:spPr>
      </p:pic>
      <p:pic>
        <p:nvPicPr>
          <p:cNvPr id="26" name="Afbeelding 30" descr="Afbeelding met pijl&#10;&#10;Automatisch gegenereerde beschrijving">
            <a:extLst>
              <a:ext uri="{FF2B5EF4-FFF2-40B4-BE49-F238E27FC236}">
                <a16:creationId xmlns:a16="http://schemas.microsoft.com/office/drawing/2014/main" id="{56FB07DF-AC82-E49A-2D0C-EB2BDECF4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5" y="4902475"/>
            <a:ext cx="322687" cy="318019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BD18654B-3234-719E-2933-70677F4B1F13}"/>
              </a:ext>
            </a:extLst>
          </p:cNvPr>
          <p:cNvSpPr txBox="1"/>
          <p:nvPr/>
        </p:nvSpPr>
        <p:spPr>
          <a:xfrm>
            <a:off x="2383971" y="4920282"/>
            <a:ext cx="7077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Engagement de référents propreté par quartier afin de systématiser les enquêtes de quartiers pour les ≪ hotspots ≫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31" name="Afbeelding 21" descr="Afbeelding met pijl&#10;&#10;Automatisch gegenereerde beschrijving">
            <a:extLst>
              <a:ext uri="{FF2B5EF4-FFF2-40B4-BE49-F238E27FC236}">
                <a16:creationId xmlns:a16="http://schemas.microsoft.com/office/drawing/2014/main" id="{E6E241E8-8613-6FC9-E9FB-7A53F834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5" y="4255288"/>
            <a:ext cx="32268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6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44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2. Prévenir, sensibiliser et communiquer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Prévention et sensibilisation</a:t>
            </a:r>
          </a:p>
        </p:txBody>
      </p:sp>
      <p:sp>
        <p:nvSpPr>
          <p:cNvPr id="24" name="Tekstvak 3">
            <a:extLst>
              <a:ext uri="{FF2B5EF4-FFF2-40B4-BE49-F238E27FC236}">
                <a16:creationId xmlns:a16="http://schemas.microsoft.com/office/drawing/2014/main" id="{08E1AC62-0B54-0A31-2829-7036A08FFE0E}"/>
              </a:ext>
            </a:extLst>
          </p:cNvPr>
          <p:cNvSpPr txBox="1"/>
          <p:nvPr/>
        </p:nvSpPr>
        <p:spPr>
          <a:xfrm>
            <a:off x="2388637" y="2020742"/>
            <a:ext cx="77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Elephant" panose="02020904090505020303" pitchFamily="18" charset="0"/>
              </a:rPr>
              <a:t>Organisation de 8 mini-</a:t>
            </a:r>
            <a:r>
              <a:rPr lang="fr-BE" dirty="0" err="1">
                <a:latin typeface="Elephant" panose="02020904090505020303" pitchFamily="18" charset="0"/>
              </a:rPr>
              <a:t>recyparks</a:t>
            </a:r>
            <a:r>
              <a:rPr lang="fr-BE" dirty="0">
                <a:latin typeface="Elephant" panose="02020904090505020303" pitchFamily="18" charset="0"/>
              </a:rPr>
              <a:t> par semaine avec des jours d’ouverture </a:t>
            </a:r>
            <a:r>
              <a:rPr lang="fr-FR" dirty="0">
                <a:latin typeface="Elephant" panose="02020904090505020303" pitchFamily="18" charset="0"/>
              </a:rPr>
              <a:t>cycliques</a:t>
            </a:r>
            <a:endParaRPr lang="fr-FR" sz="2000" dirty="0">
              <a:latin typeface="Elephant" panose="02020904090505020303" pitchFamily="18" charset="0"/>
            </a:endParaRPr>
          </a:p>
        </p:txBody>
      </p:sp>
      <p:sp>
        <p:nvSpPr>
          <p:cNvPr id="29" name="Tekstvak 18">
            <a:extLst>
              <a:ext uri="{FF2B5EF4-FFF2-40B4-BE49-F238E27FC236}">
                <a16:creationId xmlns:a16="http://schemas.microsoft.com/office/drawing/2014/main" id="{859A8C61-B6D9-AB9E-975D-3C3AE729E79C}"/>
              </a:ext>
            </a:extLst>
          </p:cNvPr>
          <p:cNvSpPr txBox="1"/>
          <p:nvPr/>
        </p:nvSpPr>
        <p:spPr>
          <a:xfrm>
            <a:off x="2873828" y="2667073"/>
            <a:ext cx="89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16 mini-recyparks créés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1 à 2 mini-recypark tous les jours (lundi-samedi)</a:t>
            </a:r>
          </a:p>
          <a:p>
            <a:r>
              <a:rPr lang="fr-FR" dirty="0">
                <a:latin typeface="Abadi" panose="020B0604020104020204" pitchFamily="34" charset="0"/>
                <a:hlinkClick r:id="rId4"/>
              </a:rPr>
              <a:t>https://www.anderlecht.be/fr/mini-recyparks</a:t>
            </a:r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</p:txBody>
      </p:sp>
      <p:pic>
        <p:nvPicPr>
          <p:cNvPr id="34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E0AEEDE4-31FA-5786-49F9-D94B89C50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78" y="2667073"/>
            <a:ext cx="2995952" cy="25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9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44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2. Prévenir, sensibiliser et communiquer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Prévention et sensibilisation</a:t>
            </a:r>
          </a:p>
        </p:txBody>
      </p:sp>
      <p:sp>
        <p:nvSpPr>
          <p:cNvPr id="9" name="Tekstvak 3">
            <a:extLst>
              <a:ext uri="{FF2B5EF4-FFF2-40B4-BE49-F238E27FC236}">
                <a16:creationId xmlns:a16="http://schemas.microsoft.com/office/drawing/2014/main" id="{791D7EBC-7CEC-8FB6-57E3-5F62F7294B92}"/>
              </a:ext>
            </a:extLst>
          </p:cNvPr>
          <p:cNvSpPr txBox="1"/>
          <p:nvPr/>
        </p:nvSpPr>
        <p:spPr>
          <a:xfrm>
            <a:off x="2388637" y="2020742"/>
            <a:ext cx="77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Optimisation et rationalisation des corbeilles par l’inventaire et suivi </a:t>
            </a:r>
            <a:r>
              <a:rPr lang="fr-FR" sz="1800" b="0" i="0" u="none" strike="noStrike" baseline="0" dirty="0">
                <a:latin typeface="Elephant" panose="02020904090505020303" pitchFamily="18" charset="0"/>
              </a:rPr>
              <a:t>du rythme de vidange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0" name="Tekstvak 18">
            <a:extLst>
              <a:ext uri="{FF2B5EF4-FFF2-40B4-BE49-F238E27FC236}">
                <a16:creationId xmlns:a16="http://schemas.microsoft.com/office/drawing/2014/main" id="{A04FD7EA-B2F5-1912-B34E-B4A2D9252528}"/>
              </a:ext>
            </a:extLst>
          </p:cNvPr>
          <p:cNvSpPr txBox="1"/>
          <p:nvPr/>
        </p:nvSpPr>
        <p:spPr>
          <a:xfrm>
            <a:off x="2873828" y="2667073"/>
            <a:ext cx="8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En cours de développement : 715 corbeilles recensées sur +/-900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BC673EB-2A62-3A73-3A64-720446C54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12900" r="33333" b="20538"/>
          <a:stretch/>
        </p:blipFill>
        <p:spPr>
          <a:xfrm>
            <a:off x="3952875" y="3036405"/>
            <a:ext cx="4286250" cy="30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7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44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2. Prévenir, sensibiliser et communiquer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Prévention et sensibilisation</a:t>
            </a:r>
          </a:p>
        </p:txBody>
      </p:sp>
      <p:sp>
        <p:nvSpPr>
          <p:cNvPr id="9" name="Tekstvak 11">
            <a:extLst>
              <a:ext uri="{FF2B5EF4-FFF2-40B4-BE49-F238E27FC236}">
                <a16:creationId xmlns:a16="http://schemas.microsoft.com/office/drawing/2014/main" id="{3C8255E2-E49A-E503-F503-86F0AF0E24FF}"/>
              </a:ext>
            </a:extLst>
          </p:cNvPr>
          <p:cNvSpPr txBox="1"/>
          <p:nvPr/>
        </p:nvSpPr>
        <p:spPr>
          <a:xfrm>
            <a:off x="2337318" y="198660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Créer un évènement annuel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0" name="Tekstvak 13">
            <a:extLst>
              <a:ext uri="{FF2B5EF4-FFF2-40B4-BE49-F238E27FC236}">
                <a16:creationId xmlns:a16="http://schemas.microsoft.com/office/drawing/2014/main" id="{023702CF-35F8-489D-CCAC-7D87477EB266}"/>
              </a:ext>
            </a:extLst>
          </p:cNvPr>
          <p:cNvSpPr txBox="1"/>
          <p:nvPr/>
        </p:nvSpPr>
        <p:spPr>
          <a:xfrm>
            <a:off x="2337318" y="2391626"/>
            <a:ext cx="607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Sensibilisation scolaire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1" name="Tekstvak 15">
            <a:extLst>
              <a:ext uri="{FF2B5EF4-FFF2-40B4-BE49-F238E27FC236}">
                <a16:creationId xmlns:a16="http://schemas.microsoft.com/office/drawing/2014/main" id="{0761CD55-CE37-7466-C38C-5C2EE8D9551F}"/>
              </a:ext>
            </a:extLst>
          </p:cNvPr>
          <p:cNvSpPr txBox="1"/>
          <p:nvPr/>
        </p:nvSpPr>
        <p:spPr>
          <a:xfrm>
            <a:off x="2337318" y="2782669"/>
            <a:ext cx="7146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Porte-à-porte afin d’apporter une présence dissuasive dans les</a:t>
            </a:r>
          </a:p>
          <a:p>
            <a:pPr algn="l"/>
            <a:r>
              <a:rPr lang="fr-FR" sz="1800" b="0" i="0" u="none" strike="noStrike" baseline="0" dirty="0">
                <a:latin typeface="Elephant" panose="02020904090505020303" pitchFamily="18" charset="0"/>
              </a:rPr>
              <a:t>espaces publics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2" name="Tekstvak 9">
            <a:extLst>
              <a:ext uri="{FF2B5EF4-FFF2-40B4-BE49-F238E27FC236}">
                <a16:creationId xmlns:a16="http://schemas.microsoft.com/office/drawing/2014/main" id="{99DDB997-2CD2-A935-4F94-5B071EB34E33}"/>
              </a:ext>
            </a:extLst>
          </p:cNvPr>
          <p:cNvSpPr txBox="1"/>
          <p:nvPr/>
        </p:nvSpPr>
        <p:spPr>
          <a:xfrm>
            <a:off x="3023119" y="3429000"/>
            <a:ext cx="89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Situation Covid ne permettait pas les contacts et l’organisation d’évènements.</a:t>
            </a:r>
          </a:p>
          <a:p>
            <a:r>
              <a:rPr lang="fr-FR" dirty="0">
                <a:latin typeface="Abadi" panose="020B0604020104020204" pitchFamily="34" charset="0"/>
              </a:rPr>
              <a:t>L’organisation de la sensibilisation scolaire à repris et sera régulière à partir de septembre 2022.</a:t>
            </a:r>
            <a:br>
              <a:rPr lang="fr-FR" dirty="0">
                <a:latin typeface="Abadi" panose="020B0604020104020204" pitchFamily="34" charset="0"/>
              </a:rPr>
            </a:br>
            <a:r>
              <a:rPr lang="fr-FR" dirty="0">
                <a:latin typeface="Abadi" panose="020B0604020104020204" pitchFamily="34" charset="0"/>
              </a:rPr>
              <a:t>Le porte-à-porte est appliqué lors des enquêtes de quartier suite à des dépôts clandestins.</a:t>
            </a:r>
          </a:p>
        </p:txBody>
      </p:sp>
    </p:spTree>
    <p:extLst>
      <p:ext uri="{BB962C8B-B14F-4D97-AF65-F5344CB8AC3E}">
        <p14:creationId xmlns:p14="http://schemas.microsoft.com/office/powerpoint/2010/main" val="294448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5046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chemeClr val="accent6">
                    <a:lumMod val="75000"/>
                  </a:schemeClr>
                </a:solidFill>
              </a:rPr>
              <a:t>3. Remédier et innover</a:t>
            </a:r>
            <a:endParaRPr lang="nl-N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1000476" y="1651237"/>
            <a:ext cx="10534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4400" b="1" i="0" u="none" strike="noStrike" baseline="0" dirty="0"/>
              <a:t>→ </a:t>
            </a:r>
            <a:r>
              <a:rPr lang="fr-BE" sz="4400" b="1" i="0" u="none" strike="noStrike" baseline="0" dirty="0">
                <a:ea typeface="DengXian" panose="020B0503020204020204" pitchFamily="2" charset="-122"/>
              </a:rPr>
              <a:t>Projet : Achats de matériel</a:t>
            </a:r>
          </a:p>
          <a:p>
            <a:pPr algn="l"/>
            <a:r>
              <a:rPr lang="fr-BE" sz="4400" b="1" i="0" u="none" strike="noStrike" baseline="0" dirty="0">
                <a:ea typeface="DengXian" panose="020B0503020204020204" pitchFamily="2" charset="-122"/>
              </a:rPr>
              <a:t>→ Projet : Modification des méthodes de travail</a:t>
            </a:r>
            <a:endParaRPr lang="fr-BE" sz="4400" b="1" dirty="0">
              <a:ea typeface="DengXian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4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618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3. Remédier et innover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Achats de matériel</a:t>
            </a:r>
          </a:p>
        </p:txBody>
      </p:sp>
      <p:sp>
        <p:nvSpPr>
          <p:cNvPr id="10" name="Tekstvak 3">
            <a:extLst>
              <a:ext uri="{FF2B5EF4-FFF2-40B4-BE49-F238E27FC236}">
                <a16:creationId xmlns:a16="http://schemas.microsoft.com/office/drawing/2014/main" id="{8363EA5F-5FF2-DFAD-C28E-8F441CBDE31F}"/>
              </a:ext>
            </a:extLst>
          </p:cNvPr>
          <p:cNvSpPr txBox="1"/>
          <p:nvPr/>
        </p:nvSpPr>
        <p:spPr>
          <a:xfrm>
            <a:off x="2388637" y="2020742"/>
            <a:ext cx="77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Elephant" panose="02020904090505020303" pitchFamily="18" charset="0"/>
              </a:rPr>
              <a:t>Location vêtements de travail</a:t>
            </a:r>
            <a:endParaRPr lang="fr-FR" sz="2000" dirty="0">
              <a:latin typeface="Elephant" panose="02020904090505020303" pitchFamily="18" charset="0"/>
            </a:endParaRP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B058BEE3-F877-190F-A01C-6A310DB1D364}"/>
              </a:ext>
            </a:extLst>
          </p:cNvPr>
          <p:cNvSpPr txBox="1"/>
          <p:nvPr/>
        </p:nvSpPr>
        <p:spPr>
          <a:xfrm>
            <a:off x="2388637" y="239007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Achat de petit matériel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2" name="Tekstvak 7">
            <a:extLst>
              <a:ext uri="{FF2B5EF4-FFF2-40B4-BE49-F238E27FC236}">
                <a16:creationId xmlns:a16="http://schemas.microsoft.com/office/drawing/2014/main" id="{69F8FCDF-89D0-C6D3-8614-CE4E86E26F43}"/>
              </a:ext>
            </a:extLst>
          </p:cNvPr>
          <p:cNvSpPr txBox="1"/>
          <p:nvPr/>
        </p:nvSpPr>
        <p:spPr>
          <a:xfrm>
            <a:off x="2388637" y="276238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Achat de camionnettes et véhicules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9" name="Tekstvak 9">
            <a:extLst>
              <a:ext uri="{FF2B5EF4-FFF2-40B4-BE49-F238E27FC236}">
                <a16:creationId xmlns:a16="http://schemas.microsoft.com/office/drawing/2014/main" id="{0C1CEA03-C08A-EE41-51F3-36043F615326}"/>
              </a:ext>
            </a:extLst>
          </p:cNvPr>
          <p:cNvSpPr txBox="1"/>
          <p:nvPr/>
        </p:nvSpPr>
        <p:spPr>
          <a:xfrm>
            <a:off x="2388636" y="3128738"/>
            <a:ext cx="694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Location de roulottes et sanitaire pour mini-recysparks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20" name="Tekstvak 11">
            <a:extLst>
              <a:ext uri="{FF2B5EF4-FFF2-40B4-BE49-F238E27FC236}">
                <a16:creationId xmlns:a16="http://schemas.microsoft.com/office/drawing/2014/main" id="{09299B10-C3E1-0EF2-B393-74973FE09322}"/>
              </a:ext>
            </a:extLst>
          </p:cNvPr>
          <p:cNvSpPr txBox="1"/>
          <p:nvPr/>
        </p:nvSpPr>
        <p:spPr>
          <a:xfrm>
            <a:off x="2388637" y="349508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Achat de petites machines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23" name="Tekstvak 13">
            <a:extLst>
              <a:ext uri="{FF2B5EF4-FFF2-40B4-BE49-F238E27FC236}">
                <a16:creationId xmlns:a16="http://schemas.microsoft.com/office/drawing/2014/main" id="{56AF2C8F-3025-77CF-309A-3A7D94F30B21}"/>
              </a:ext>
            </a:extLst>
          </p:cNvPr>
          <p:cNvSpPr txBox="1"/>
          <p:nvPr/>
        </p:nvSpPr>
        <p:spPr>
          <a:xfrm>
            <a:off x="2388637" y="3861436"/>
            <a:ext cx="607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Achat d’une balayeuse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24" name="Tekstvak 15">
            <a:extLst>
              <a:ext uri="{FF2B5EF4-FFF2-40B4-BE49-F238E27FC236}">
                <a16:creationId xmlns:a16="http://schemas.microsoft.com/office/drawing/2014/main" id="{CDAB4990-8ABD-11A5-E30F-842C8F66022E}"/>
              </a:ext>
            </a:extLst>
          </p:cNvPr>
          <p:cNvSpPr txBox="1"/>
          <p:nvPr/>
        </p:nvSpPr>
        <p:spPr>
          <a:xfrm>
            <a:off x="2388637" y="4227785"/>
            <a:ext cx="4581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Achat d’aspirateurs de déchets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25" name="Afbeelding 21" descr="Afbeelding met pijl&#10;&#10;Automatisch gegenereerde beschrijving">
            <a:extLst>
              <a:ext uri="{FF2B5EF4-FFF2-40B4-BE49-F238E27FC236}">
                <a16:creationId xmlns:a16="http://schemas.microsoft.com/office/drawing/2014/main" id="{308A9C82-C361-C41E-C803-DDF5A5F0B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6" y="2046398"/>
            <a:ext cx="322687" cy="318019"/>
          </a:xfrm>
          <a:prstGeom prst="rect">
            <a:avLst/>
          </a:prstGeom>
        </p:spPr>
      </p:pic>
      <p:pic>
        <p:nvPicPr>
          <p:cNvPr id="26" name="Afbeelding 22" descr="Afbeelding met pijl&#10;&#10;Automatisch gegenereerde beschrijving">
            <a:extLst>
              <a:ext uri="{FF2B5EF4-FFF2-40B4-BE49-F238E27FC236}">
                <a16:creationId xmlns:a16="http://schemas.microsoft.com/office/drawing/2014/main" id="{630BA59E-8BCC-CB4F-A165-290666DD3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1" y="2428075"/>
            <a:ext cx="322687" cy="318019"/>
          </a:xfrm>
          <a:prstGeom prst="rect">
            <a:avLst/>
          </a:prstGeom>
        </p:spPr>
      </p:pic>
      <p:pic>
        <p:nvPicPr>
          <p:cNvPr id="27" name="Afbeelding 23" descr="Afbeelding met pijl&#10;&#10;Automatisch gegenereerde beschrijving">
            <a:extLst>
              <a:ext uri="{FF2B5EF4-FFF2-40B4-BE49-F238E27FC236}">
                <a16:creationId xmlns:a16="http://schemas.microsoft.com/office/drawing/2014/main" id="{7BE961EF-71F3-6A21-537E-7A5A67DF3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5" y="2800490"/>
            <a:ext cx="322687" cy="318019"/>
          </a:xfrm>
          <a:prstGeom prst="rect">
            <a:avLst/>
          </a:prstGeom>
        </p:spPr>
      </p:pic>
      <p:pic>
        <p:nvPicPr>
          <p:cNvPr id="28" name="Afbeelding 24" descr="Afbeelding met pijl&#10;&#10;Automatisch gegenereerde beschrijving">
            <a:extLst>
              <a:ext uri="{FF2B5EF4-FFF2-40B4-BE49-F238E27FC236}">
                <a16:creationId xmlns:a16="http://schemas.microsoft.com/office/drawing/2014/main" id="{D9808826-8E89-D67E-C55F-B77343CD6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4" y="3421473"/>
            <a:ext cx="322687" cy="318019"/>
          </a:xfrm>
          <a:prstGeom prst="rect">
            <a:avLst/>
          </a:prstGeom>
        </p:spPr>
      </p:pic>
      <p:pic>
        <p:nvPicPr>
          <p:cNvPr id="29" name="Afbeelding 25" descr="Afbeelding met pijl&#10;&#10;Automatisch gegenereerde beschrijving">
            <a:extLst>
              <a:ext uri="{FF2B5EF4-FFF2-40B4-BE49-F238E27FC236}">
                <a16:creationId xmlns:a16="http://schemas.microsoft.com/office/drawing/2014/main" id="{F3B993D4-C3D2-605C-6872-21EE7AFC8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3" y="3770347"/>
            <a:ext cx="322687" cy="318019"/>
          </a:xfrm>
          <a:prstGeom prst="rect">
            <a:avLst/>
          </a:prstGeom>
        </p:spPr>
      </p:pic>
      <p:pic>
        <p:nvPicPr>
          <p:cNvPr id="31" name="Afbeelding 19" descr="Afbeelding met pijl&#10;&#10;Automatisch gegenereerde beschrijving">
            <a:extLst>
              <a:ext uri="{FF2B5EF4-FFF2-40B4-BE49-F238E27FC236}">
                <a16:creationId xmlns:a16="http://schemas.microsoft.com/office/drawing/2014/main" id="{C00CFCF2-88AE-3807-7C5B-7CD03A33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0" y="3139344"/>
            <a:ext cx="322687" cy="318019"/>
          </a:xfrm>
          <a:prstGeom prst="rect">
            <a:avLst/>
          </a:prstGeom>
        </p:spPr>
      </p:pic>
      <p:pic>
        <p:nvPicPr>
          <p:cNvPr id="33" name="Afbeelding 30" descr="Afbeelding met pijl&#10;&#10;Automatisch gegenereerde beschrijving">
            <a:extLst>
              <a:ext uri="{FF2B5EF4-FFF2-40B4-BE49-F238E27FC236}">
                <a16:creationId xmlns:a16="http://schemas.microsoft.com/office/drawing/2014/main" id="{AC891556-281B-4512-42AB-E2E0A3B16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0" y="4189214"/>
            <a:ext cx="32268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618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3. Remédier et innover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Modification des méthodes de travail</a:t>
            </a:r>
          </a:p>
        </p:txBody>
      </p:sp>
      <p:sp>
        <p:nvSpPr>
          <p:cNvPr id="30" name="Tekstvak 3">
            <a:extLst>
              <a:ext uri="{FF2B5EF4-FFF2-40B4-BE49-F238E27FC236}">
                <a16:creationId xmlns:a16="http://schemas.microsoft.com/office/drawing/2014/main" id="{D852E511-7940-8019-9F05-F8341466412D}"/>
              </a:ext>
            </a:extLst>
          </p:cNvPr>
          <p:cNvSpPr txBox="1"/>
          <p:nvPr/>
        </p:nvSpPr>
        <p:spPr>
          <a:xfrm>
            <a:off x="2388637" y="2020742"/>
            <a:ext cx="69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Utilisation de machines haute pression a vapeur pour nettoyage du mobilier urbain et désherbage écologique</a:t>
            </a:r>
            <a:endParaRPr lang="fr-FR" sz="2000" dirty="0">
              <a:latin typeface="Elephant" panose="02020904090505020303" pitchFamily="18" charset="0"/>
            </a:endParaRPr>
          </a:p>
        </p:txBody>
      </p:sp>
      <p:sp>
        <p:nvSpPr>
          <p:cNvPr id="32" name="Tekstvak 7">
            <a:extLst>
              <a:ext uri="{FF2B5EF4-FFF2-40B4-BE49-F238E27FC236}">
                <a16:creationId xmlns:a16="http://schemas.microsoft.com/office/drawing/2014/main" id="{3C3E6DE3-447E-2B94-BECB-5D41E8573F4F}"/>
              </a:ext>
            </a:extLst>
          </p:cNvPr>
          <p:cNvSpPr txBox="1"/>
          <p:nvPr/>
        </p:nvSpPr>
        <p:spPr>
          <a:xfrm>
            <a:off x="2388635" y="266707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Utilisation de vélos électriques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34" name="Tekstvak 9">
            <a:extLst>
              <a:ext uri="{FF2B5EF4-FFF2-40B4-BE49-F238E27FC236}">
                <a16:creationId xmlns:a16="http://schemas.microsoft.com/office/drawing/2014/main" id="{09BF9066-B17F-B691-DB86-1BA8E6B7EBAB}"/>
              </a:ext>
            </a:extLst>
          </p:cNvPr>
          <p:cNvSpPr txBox="1"/>
          <p:nvPr/>
        </p:nvSpPr>
        <p:spPr>
          <a:xfrm>
            <a:off x="2388635" y="3128139"/>
            <a:ext cx="694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Utilisation d’aspirateurs de déchets électriques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35" name="Tekstvak 11">
            <a:extLst>
              <a:ext uri="{FF2B5EF4-FFF2-40B4-BE49-F238E27FC236}">
                <a16:creationId xmlns:a16="http://schemas.microsoft.com/office/drawing/2014/main" id="{92492F64-D9AE-07ED-0F1E-C1D7BD2A929B}"/>
              </a:ext>
            </a:extLst>
          </p:cNvPr>
          <p:cNvSpPr txBox="1"/>
          <p:nvPr/>
        </p:nvSpPr>
        <p:spPr>
          <a:xfrm>
            <a:off x="2388635" y="3505212"/>
            <a:ext cx="7175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Remplacement de la collecte des ordures ménagères par un</a:t>
            </a:r>
          </a:p>
          <a:p>
            <a:pPr algn="l"/>
            <a:r>
              <a:rPr lang="fr-FR" sz="1800" b="0" i="0" u="none" strike="noStrike" baseline="0" dirty="0">
                <a:latin typeface="Elephant" panose="02020904090505020303" pitchFamily="18" charset="0"/>
              </a:rPr>
              <a:t>système de conteneurs aériens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36" name="Tekstvak 15">
            <a:extLst>
              <a:ext uri="{FF2B5EF4-FFF2-40B4-BE49-F238E27FC236}">
                <a16:creationId xmlns:a16="http://schemas.microsoft.com/office/drawing/2014/main" id="{0656365D-563D-6E84-08A6-DC0FD91E78C2}"/>
              </a:ext>
            </a:extLst>
          </p:cNvPr>
          <p:cNvSpPr txBox="1"/>
          <p:nvPr/>
        </p:nvSpPr>
        <p:spPr>
          <a:xfrm>
            <a:off x="2388635" y="4159284"/>
            <a:ext cx="6074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Utilisation de poubelles rigides dans certains quartiers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37" name="Afbeelding 21" descr="Afbeelding met pijl&#10;&#10;Automatisch gegenereerde beschrijving">
            <a:extLst>
              <a:ext uri="{FF2B5EF4-FFF2-40B4-BE49-F238E27FC236}">
                <a16:creationId xmlns:a16="http://schemas.microsoft.com/office/drawing/2014/main" id="{6475B71B-64F3-33F7-A814-3F4434E4E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16" y="2057246"/>
            <a:ext cx="322687" cy="318019"/>
          </a:xfrm>
          <a:prstGeom prst="rect">
            <a:avLst/>
          </a:prstGeom>
        </p:spPr>
      </p:pic>
      <p:pic>
        <p:nvPicPr>
          <p:cNvPr id="41" name="Afbeelding 27" descr="Afbeelding met pijl&#10;&#10;Automatisch gegenereerde beschrijving">
            <a:extLst>
              <a:ext uri="{FF2B5EF4-FFF2-40B4-BE49-F238E27FC236}">
                <a16:creationId xmlns:a16="http://schemas.microsoft.com/office/drawing/2014/main" id="{0906787D-B68B-826F-9A0D-ED6B8D508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15" y="4215959"/>
            <a:ext cx="322687" cy="318019"/>
          </a:xfrm>
          <a:prstGeom prst="rect">
            <a:avLst/>
          </a:prstGeom>
        </p:spPr>
      </p:pic>
      <p:pic>
        <p:nvPicPr>
          <p:cNvPr id="42" name="Afbeelding 30" descr="Afbeelding met pijl&#10;&#10;Automatisch gegenereerde beschrijving">
            <a:extLst>
              <a:ext uri="{FF2B5EF4-FFF2-40B4-BE49-F238E27FC236}">
                <a16:creationId xmlns:a16="http://schemas.microsoft.com/office/drawing/2014/main" id="{285EAE35-EF92-16E1-D4E2-E01581DBC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63" y="2616535"/>
            <a:ext cx="322687" cy="318019"/>
          </a:xfrm>
          <a:prstGeom prst="rect">
            <a:avLst/>
          </a:prstGeom>
        </p:spPr>
      </p:pic>
      <p:pic>
        <p:nvPicPr>
          <p:cNvPr id="43" name="Afbeelding 24" descr="Afbeelding met pijl&#10;&#10;Automatisch gegenereerde beschrijving">
            <a:extLst>
              <a:ext uri="{FF2B5EF4-FFF2-40B4-BE49-F238E27FC236}">
                <a16:creationId xmlns:a16="http://schemas.microsoft.com/office/drawing/2014/main" id="{ADCA7D25-F534-FDFC-2294-FBA88BD59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17" y="3063447"/>
            <a:ext cx="32268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2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45A38-D196-9C7B-9836-5B044F009085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D4AFF-BE6D-7214-E180-4A4DE9794C4C}"/>
              </a:ext>
            </a:extLst>
          </p:cNvPr>
          <p:cNvSpPr txBox="1"/>
          <p:nvPr/>
        </p:nvSpPr>
        <p:spPr>
          <a:xfrm>
            <a:off x="985372" y="1088242"/>
            <a:ext cx="5888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1.	Engager et réorganiser</a:t>
            </a:r>
            <a:endParaRPr lang="nl-NL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FBF2E-5501-1BFE-A248-1B59DC35131A}"/>
              </a:ext>
            </a:extLst>
          </p:cNvPr>
          <p:cNvSpPr txBox="1"/>
          <p:nvPr/>
        </p:nvSpPr>
        <p:spPr>
          <a:xfrm>
            <a:off x="985371" y="1637222"/>
            <a:ext cx="9132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2.	Prévenir, sensibiliser et communiquer</a:t>
            </a:r>
            <a:endParaRPr lang="nl-NL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1439E-D4C2-7E2E-2435-67756989620F}"/>
              </a:ext>
            </a:extLst>
          </p:cNvPr>
          <p:cNvSpPr txBox="1"/>
          <p:nvPr/>
        </p:nvSpPr>
        <p:spPr>
          <a:xfrm>
            <a:off x="985370" y="2186202"/>
            <a:ext cx="545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3.	Remédier et innover</a:t>
            </a:r>
            <a:endParaRPr lang="nl-NL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F4037-9A2F-FEEF-1857-4AC08D7E936E}"/>
              </a:ext>
            </a:extLst>
          </p:cNvPr>
          <p:cNvSpPr txBox="1"/>
          <p:nvPr/>
        </p:nvSpPr>
        <p:spPr>
          <a:xfrm>
            <a:off x="985369" y="2735182"/>
            <a:ext cx="3666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4.	Sanctionner</a:t>
            </a:r>
            <a:endParaRPr lang="nl-NL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80965-6923-CB45-EE2E-D8684D563B20}"/>
              </a:ext>
            </a:extLst>
          </p:cNvPr>
          <p:cNvSpPr txBox="1"/>
          <p:nvPr/>
        </p:nvSpPr>
        <p:spPr>
          <a:xfrm>
            <a:off x="985368" y="3281359"/>
            <a:ext cx="5477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5.	Evaluer et objectiver</a:t>
            </a:r>
            <a:endParaRPr lang="nl-NL" sz="4000" b="1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4386553E-BA79-4F85-0025-D816DA2DF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4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618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3. Remédier et innover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Modification des méthodes de travail</a:t>
            </a:r>
          </a:p>
        </p:txBody>
      </p:sp>
      <p:sp>
        <p:nvSpPr>
          <p:cNvPr id="17" name="Tekstvak 3">
            <a:extLst>
              <a:ext uri="{FF2B5EF4-FFF2-40B4-BE49-F238E27FC236}">
                <a16:creationId xmlns:a16="http://schemas.microsoft.com/office/drawing/2014/main" id="{761AF701-5F3A-AB18-06DC-31105D74BF6F}"/>
              </a:ext>
            </a:extLst>
          </p:cNvPr>
          <p:cNvSpPr txBox="1"/>
          <p:nvPr/>
        </p:nvSpPr>
        <p:spPr>
          <a:xfrm>
            <a:off x="2388637" y="2020742"/>
            <a:ext cx="69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Meilleure gestion et suivi des plaintes par l’engagement d’un</a:t>
            </a:r>
          </a:p>
          <a:p>
            <a:pPr algn="l"/>
            <a:r>
              <a:rPr lang="fr-FR" sz="1800" b="0" i="0" u="none" strike="noStrike" baseline="0" dirty="0">
                <a:latin typeface="Elephant" panose="02020904090505020303" pitchFamily="18" charset="0"/>
              </a:rPr>
              <a:t>gestionnaire des plaintes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8" name="Tekstvak 7">
            <a:extLst>
              <a:ext uri="{FF2B5EF4-FFF2-40B4-BE49-F238E27FC236}">
                <a16:creationId xmlns:a16="http://schemas.microsoft.com/office/drawing/2014/main" id="{66B788F1-7F5D-E86A-D9DA-563FEE90394E}"/>
              </a:ext>
            </a:extLst>
          </p:cNvPr>
          <p:cNvSpPr txBox="1"/>
          <p:nvPr/>
        </p:nvSpPr>
        <p:spPr>
          <a:xfrm>
            <a:off x="2388635" y="2711748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Faire appel a une brigade hippomobile pour l’organisation de cleanups et ramassage des déchets verts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19" name="Afbeelding 21" descr="Afbeelding met pijl&#10;&#10;Automatisch gegenereerde beschrijving">
            <a:extLst>
              <a:ext uri="{FF2B5EF4-FFF2-40B4-BE49-F238E27FC236}">
                <a16:creationId xmlns:a16="http://schemas.microsoft.com/office/drawing/2014/main" id="{235C4E7D-742E-13ED-97D7-DF1D56965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73" y="2025888"/>
            <a:ext cx="322687" cy="318019"/>
          </a:xfrm>
          <a:prstGeom prst="rect">
            <a:avLst/>
          </a:prstGeom>
        </p:spPr>
      </p:pic>
      <p:pic>
        <p:nvPicPr>
          <p:cNvPr id="20" name="Afbeelding 19" descr="Afbeelding met pijl&#10;&#10;Automatisch gegenereerde beschrijving">
            <a:extLst>
              <a:ext uri="{FF2B5EF4-FFF2-40B4-BE49-F238E27FC236}">
                <a16:creationId xmlns:a16="http://schemas.microsoft.com/office/drawing/2014/main" id="{A853F926-0191-D7CB-65E1-92D5FFAEA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73" y="2747023"/>
            <a:ext cx="32268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0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3254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chemeClr val="accent6">
                    <a:lumMod val="75000"/>
                  </a:schemeClr>
                </a:solidFill>
              </a:rPr>
              <a:t>4. Sanctionner</a:t>
            </a:r>
            <a:endParaRPr lang="nl-N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1000476" y="1651237"/>
            <a:ext cx="1053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4400" b="1" i="0" u="none" strike="noStrike" baseline="0" dirty="0"/>
              <a:t>→ </a:t>
            </a:r>
            <a:r>
              <a:rPr lang="fr-BE" sz="4400" b="1" i="0" u="none" strike="noStrike" baseline="0" dirty="0">
                <a:ea typeface="DengXian" panose="020B0503020204020204" pitchFamily="2" charset="-122"/>
              </a:rPr>
              <a:t>Projet : Répression</a:t>
            </a:r>
          </a:p>
        </p:txBody>
      </p:sp>
    </p:spTree>
    <p:extLst>
      <p:ext uri="{BB962C8B-B14F-4D97-AF65-F5344CB8AC3E}">
        <p14:creationId xmlns:p14="http://schemas.microsoft.com/office/powerpoint/2010/main" val="9830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172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4. Sanctionner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Répression</a:t>
            </a:r>
          </a:p>
        </p:txBody>
      </p:sp>
      <p:sp>
        <p:nvSpPr>
          <p:cNvPr id="12" name="Tekstvak 7">
            <a:extLst>
              <a:ext uri="{FF2B5EF4-FFF2-40B4-BE49-F238E27FC236}">
                <a16:creationId xmlns:a16="http://schemas.microsoft.com/office/drawing/2014/main" id="{DF64ECDA-7045-953A-4820-3B98395FE75C}"/>
              </a:ext>
            </a:extLst>
          </p:cNvPr>
          <p:cNvSpPr txBox="1"/>
          <p:nvPr/>
        </p:nvSpPr>
        <p:spPr>
          <a:xfrm>
            <a:off x="2415270" y="209214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Améliorer les possibilités de verbalisation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39E34D40-45B9-FC1F-3E94-7F49C4BEAEF0}"/>
              </a:ext>
            </a:extLst>
          </p:cNvPr>
          <p:cNvSpPr txBox="1"/>
          <p:nvPr/>
        </p:nvSpPr>
        <p:spPr>
          <a:xfrm>
            <a:off x="2415269" y="2458496"/>
            <a:ext cx="6774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Augmenter le nombre et améliorer l’utilisation de cameras de </a:t>
            </a:r>
            <a:r>
              <a:rPr lang="fr-FR" sz="1800" b="0" i="0" u="none" strike="noStrike" baseline="0" dirty="0">
                <a:latin typeface="Elephant" panose="02020904090505020303" pitchFamily="18" charset="0"/>
              </a:rPr>
              <a:t>sécurité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3CCEED43-B486-5174-4155-CDF31F940A12}"/>
              </a:ext>
            </a:extLst>
          </p:cNvPr>
          <p:cNvSpPr txBox="1"/>
          <p:nvPr/>
        </p:nvSpPr>
        <p:spPr>
          <a:xfrm>
            <a:off x="2415268" y="30596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Augmenter les montants des sanctions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24" name="Afbeelding 25" descr="Afbeelding met pijl&#10;&#10;Automatisch gegenereerde beschrijving">
            <a:extLst>
              <a:ext uri="{FF2B5EF4-FFF2-40B4-BE49-F238E27FC236}">
                <a16:creationId xmlns:a16="http://schemas.microsoft.com/office/drawing/2014/main" id="{BE2474F9-F813-53F9-E2E3-4C77DE144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96" y="3100105"/>
            <a:ext cx="322687" cy="318019"/>
          </a:xfrm>
          <a:prstGeom prst="rect">
            <a:avLst/>
          </a:prstGeom>
        </p:spPr>
      </p:pic>
      <p:pic>
        <p:nvPicPr>
          <p:cNvPr id="25" name="Afbeelding 19" descr="Afbeelding met pijl&#10;&#10;Automatisch gegenereerde beschrijving">
            <a:extLst>
              <a:ext uri="{FF2B5EF4-FFF2-40B4-BE49-F238E27FC236}">
                <a16:creationId xmlns:a16="http://schemas.microsoft.com/office/drawing/2014/main" id="{95576445-A0D6-9E75-B435-728A30D52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93" y="2469102"/>
            <a:ext cx="32268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5065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chemeClr val="accent6">
                    <a:lumMod val="75000"/>
                  </a:schemeClr>
                </a:solidFill>
              </a:rPr>
              <a:t>5. Evaluer et objectiver</a:t>
            </a:r>
            <a:endParaRPr lang="nl-N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1000476" y="1651237"/>
            <a:ext cx="1053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4400" b="1" i="0" u="none" strike="noStrike" baseline="0" dirty="0"/>
              <a:t>→ </a:t>
            </a:r>
            <a:r>
              <a:rPr lang="fr-BE" sz="4400" b="1" i="0" u="none" strike="noStrike" baseline="0" dirty="0">
                <a:ea typeface="DengXian" panose="020B0503020204020204" pitchFamily="2" charset="-122"/>
              </a:rPr>
              <a:t>Projet : Baromètre de la propreté</a:t>
            </a:r>
          </a:p>
        </p:txBody>
      </p:sp>
      <p:sp>
        <p:nvSpPr>
          <p:cNvPr id="8" name="Tekstvak 4">
            <a:extLst>
              <a:ext uri="{FF2B5EF4-FFF2-40B4-BE49-F238E27FC236}">
                <a16:creationId xmlns:a16="http://schemas.microsoft.com/office/drawing/2014/main" id="{046EC137-F97B-AF44-6990-DF9C772C6DA8}"/>
              </a:ext>
            </a:extLst>
          </p:cNvPr>
          <p:cNvSpPr txBox="1"/>
          <p:nvPr/>
        </p:nvSpPr>
        <p:spPr>
          <a:xfrm>
            <a:off x="1000475" y="2388858"/>
            <a:ext cx="1053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4400" b="1" i="0" u="none" strike="noStrike" baseline="0" dirty="0"/>
              <a:t>→ </a:t>
            </a:r>
            <a:r>
              <a:rPr lang="fr-BE" sz="4400" b="1" i="0" u="none" strike="noStrike" baseline="0" dirty="0">
                <a:ea typeface="DengXian" panose="020B0503020204020204" pitchFamily="2" charset="-122"/>
              </a:rPr>
              <a:t>Projet : Evaluation continue du plan</a:t>
            </a:r>
          </a:p>
        </p:txBody>
      </p:sp>
    </p:spTree>
    <p:extLst>
      <p:ext uri="{BB962C8B-B14F-4D97-AF65-F5344CB8AC3E}">
        <p14:creationId xmlns:p14="http://schemas.microsoft.com/office/powerpoint/2010/main" val="66325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62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5. Evaluer et objectiver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Baromètre de la propreté</a:t>
            </a:r>
          </a:p>
        </p:txBody>
      </p:sp>
      <p:sp>
        <p:nvSpPr>
          <p:cNvPr id="17" name="Tekstvak 3">
            <a:extLst>
              <a:ext uri="{FF2B5EF4-FFF2-40B4-BE49-F238E27FC236}">
                <a16:creationId xmlns:a16="http://schemas.microsoft.com/office/drawing/2014/main" id="{0558F3B5-422F-F1F2-A3ED-20A83D60FD10}"/>
              </a:ext>
            </a:extLst>
          </p:cNvPr>
          <p:cNvSpPr txBox="1"/>
          <p:nvPr/>
        </p:nvSpPr>
        <p:spPr>
          <a:xfrm>
            <a:off x="2388637" y="2020742"/>
            <a:ext cx="77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Elephant" panose="02020904090505020303" pitchFamily="18" charset="0"/>
              </a:rPr>
              <a:t>La grille des indicateurs de propreté permet de mesurer de manière quantitative les différents éléments qui participent de l’état de malpropreté en les hiérarchisant selon le niveau de sensibilité</a:t>
            </a:r>
            <a:endParaRPr lang="nl-NL" dirty="0">
              <a:latin typeface="Elephant" panose="02020904090505020303" pitchFamily="18" charset="0"/>
            </a:endParaRP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F80083A2-B975-4941-F2CA-47A5E5AD1855}"/>
              </a:ext>
            </a:extLst>
          </p:cNvPr>
          <p:cNvSpPr txBox="1"/>
          <p:nvPr/>
        </p:nvSpPr>
        <p:spPr>
          <a:xfrm>
            <a:off x="2841930" y="3221071"/>
            <a:ext cx="8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En cours de développement : 20 rues par secteur mesurées mensuellement</a:t>
            </a:r>
          </a:p>
        </p:txBody>
      </p:sp>
    </p:spTree>
    <p:extLst>
      <p:ext uri="{BB962C8B-B14F-4D97-AF65-F5344CB8AC3E}">
        <p14:creationId xmlns:p14="http://schemas.microsoft.com/office/powerpoint/2010/main" val="356024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62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5. Evaluer et objectiver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Baromètre de la propreté</a:t>
            </a: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E666016F-D9EA-7002-624D-742C7F403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6" y="1928236"/>
            <a:ext cx="7720566" cy="38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2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62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5. Evaluer et objectiver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Baromètre de la propreté</a:t>
            </a:r>
          </a:p>
        </p:txBody>
      </p:sp>
      <p:sp>
        <p:nvSpPr>
          <p:cNvPr id="7" name="Tekstvak 3">
            <a:extLst>
              <a:ext uri="{FF2B5EF4-FFF2-40B4-BE49-F238E27FC236}">
                <a16:creationId xmlns:a16="http://schemas.microsoft.com/office/drawing/2014/main" id="{528A262E-3178-1680-5F49-44A441AAA0C6}"/>
              </a:ext>
            </a:extLst>
          </p:cNvPr>
          <p:cNvSpPr txBox="1"/>
          <p:nvPr/>
        </p:nvSpPr>
        <p:spPr>
          <a:xfrm>
            <a:off x="2388637" y="2020742"/>
            <a:ext cx="77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Elephant" panose="02020904090505020303" pitchFamily="18" charset="0"/>
              </a:rPr>
              <a:t>Evolution des tonnages de déchets ramassés en rue</a:t>
            </a:r>
            <a:endParaRPr lang="nl-NL" dirty="0">
              <a:latin typeface="Elephant" panose="02020904090505020303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EB2A17-7BEE-4B81-A133-1F7ACC3A4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699267"/>
              </p:ext>
            </p:extLst>
          </p:nvPr>
        </p:nvGraphicFramePr>
        <p:xfrm>
          <a:off x="1809524" y="1774348"/>
          <a:ext cx="67056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0206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62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5. Evaluer et objectiver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Evaluation continue du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9C594-7831-EB0D-07B7-EBE312862B2C}"/>
              </a:ext>
            </a:extLst>
          </p:cNvPr>
          <p:cNvSpPr txBox="1"/>
          <p:nvPr/>
        </p:nvSpPr>
        <p:spPr>
          <a:xfrm>
            <a:off x="1477926" y="2052084"/>
            <a:ext cx="76687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latin typeface="Elephant" panose="02020904090505020303" pitchFamily="18" charset="0"/>
              </a:rPr>
              <a:t>Evaluation du plan propreté par le programme Strat&amp;Gov.</a:t>
            </a:r>
          </a:p>
          <a:p>
            <a:r>
              <a:rPr lang="fr-BE" dirty="0">
                <a:latin typeface="Elephant" panose="02020904090505020303" pitchFamily="18" charset="0"/>
              </a:rPr>
              <a:t>Strat&amp;Gov est un outil de pilotage, de planification stratégique transversale et de communication (en cours).</a:t>
            </a:r>
          </a:p>
          <a:p>
            <a:endParaRPr lang="fr-BE" dirty="0">
              <a:latin typeface="Elephant" panose="02020904090505020303" pitchFamily="18" charset="0"/>
            </a:endParaRPr>
          </a:p>
          <a:p>
            <a:r>
              <a:rPr lang="fr-BE" dirty="0">
                <a:latin typeface="Elephant" panose="02020904090505020303" pitchFamily="18" charset="0"/>
              </a:rPr>
              <a:t>L’utilisation d’indicateurs de performance dans Strat&amp;Gov permet de délivrer une information quantifiée pertinente pour mesurer et évaluer les résultats des actions et projets. Ces indicateurs permettent également de suivre l'évolution de la performance.</a:t>
            </a:r>
            <a:endParaRPr lang="nl-NL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547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1000476" y="1651237"/>
            <a:ext cx="10534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4400" b="1" i="0" u="none" strike="noStrike" baseline="0" dirty="0"/>
              <a:t>→ </a:t>
            </a:r>
            <a:r>
              <a:rPr lang="fr-BE" sz="4400" b="1" i="0" u="none" strike="noStrike" baseline="0" dirty="0">
                <a:ea typeface="DengXian" panose="020B0503020204020204" pitchFamily="2" charset="-122"/>
              </a:rPr>
              <a:t>Projet : Nouvel organigramme</a:t>
            </a:r>
          </a:p>
          <a:p>
            <a:pPr algn="l"/>
            <a:r>
              <a:rPr lang="fr-BE" sz="4400" b="1" i="0" u="none" strike="noStrike" baseline="0" dirty="0">
                <a:ea typeface="DengXian" panose="020B0503020204020204" pitchFamily="2" charset="-122"/>
              </a:rPr>
              <a:t>→ Projet : Sectorisation</a:t>
            </a:r>
            <a:endParaRPr lang="fr-BE" sz="4400" b="1" dirty="0">
              <a:ea typeface="DengXian" panose="020B0503020204020204" pitchFamily="2" charset="-122"/>
            </a:endParaRPr>
          </a:p>
          <a:p>
            <a:pPr algn="l"/>
            <a:r>
              <a:rPr lang="fr-BE" sz="4400" b="1" i="0" u="none" strike="noStrike" baseline="0" dirty="0">
                <a:ea typeface="DengXian" panose="020B0503020204020204" pitchFamily="2" charset="-122"/>
              </a:rPr>
              <a:t>→ Projet : Engagements</a:t>
            </a:r>
          </a:p>
        </p:txBody>
      </p:sp>
    </p:spTree>
    <p:extLst>
      <p:ext uri="{BB962C8B-B14F-4D97-AF65-F5344CB8AC3E}">
        <p14:creationId xmlns:p14="http://schemas.microsoft.com/office/powerpoint/2010/main" val="27841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8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Nouvel organigramme</a:t>
            </a:r>
          </a:p>
        </p:txBody>
      </p:sp>
      <p:sp>
        <p:nvSpPr>
          <p:cNvPr id="6" name="Tekstvak 3">
            <a:extLst>
              <a:ext uri="{FF2B5EF4-FFF2-40B4-BE49-F238E27FC236}">
                <a16:creationId xmlns:a16="http://schemas.microsoft.com/office/drawing/2014/main" id="{F003D2EE-E876-C208-F2F6-1F301A29CD26}"/>
              </a:ext>
            </a:extLst>
          </p:cNvPr>
          <p:cNvSpPr txBox="1"/>
          <p:nvPr/>
        </p:nvSpPr>
        <p:spPr>
          <a:xfrm>
            <a:off x="1600639" y="2136510"/>
            <a:ext cx="410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Elephant" panose="02020904090505020303" pitchFamily="18" charset="0"/>
              </a:rPr>
              <a:t>Fusion des équipes d’entretien</a:t>
            </a:r>
          </a:p>
        </p:txBody>
      </p:sp>
      <p:sp>
        <p:nvSpPr>
          <p:cNvPr id="7" name="Tekstvak 4">
            <a:extLst>
              <a:ext uri="{FF2B5EF4-FFF2-40B4-BE49-F238E27FC236}">
                <a16:creationId xmlns:a16="http://schemas.microsoft.com/office/drawing/2014/main" id="{365BF6D5-6BCE-1CF1-40C3-295579096DCF}"/>
              </a:ext>
            </a:extLst>
          </p:cNvPr>
          <p:cNvSpPr txBox="1"/>
          <p:nvPr/>
        </p:nvSpPr>
        <p:spPr>
          <a:xfrm>
            <a:off x="1600637" y="2998862"/>
            <a:ext cx="668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Elephant" panose="02020904090505020303" pitchFamily="18" charset="0"/>
              </a:rPr>
              <a:t>Création des équipes tardives : semaine et week-end</a:t>
            </a:r>
          </a:p>
        </p:txBody>
      </p:sp>
      <p:sp>
        <p:nvSpPr>
          <p:cNvPr id="8" name="Tekstvak 5">
            <a:extLst>
              <a:ext uri="{FF2B5EF4-FFF2-40B4-BE49-F238E27FC236}">
                <a16:creationId xmlns:a16="http://schemas.microsoft.com/office/drawing/2014/main" id="{91C21F00-B3C1-0C5C-F15D-298D212CEA2C}"/>
              </a:ext>
            </a:extLst>
          </p:cNvPr>
          <p:cNvSpPr txBox="1"/>
          <p:nvPr/>
        </p:nvSpPr>
        <p:spPr>
          <a:xfrm>
            <a:off x="1600637" y="3429000"/>
            <a:ext cx="609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Elephant" panose="02020904090505020303" pitchFamily="18" charset="0"/>
              </a:rPr>
              <a:t>En évolution fur et à mesure des engagements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504070-B50F-59BE-0BE0-AE64370D516E}"/>
              </a:ext>
            </a:extLst>
          </p:cNvPr>
          <p:cNvSpPr txBox="1"/>
          <p:nvPr/>
        </p:nvSpPr>
        <p:spPr>
          <a:xfrm>
            <a:off x="1600637" y="2568724"/>
            <a:ext cx="472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Elephant" panose="02020904090505020303" pitchFamily="18" charset="0"/>
              </a:rPr>
              <a:t>Equipes d’entretien et transversales</a:t>
            </a:r>
          </a:p>
        </p:txBody>
      </p:sp>
      <p:pic>
        <p:nvPicPr>
          <p:cNvPr id="10" name="Afbeelding 15" descr="Afbeelding met pijl&#10;&#10;Automatisch gegenereerde beschrijving">
            <a:extLst>
              <a:ext uri="{FF2B5EF4-FFF2-40B4-BE49-F238E27FC236}">
                <a16:creationId xmlns:a16="http://schemas.microsoft.com/office/drawing/2014/main" id="{AA34D9E3-CEB7-42B1-55CB-42B67EBE9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67" y="2162166"/>
            <a:ext cx="322687" cy="318019"/>
          </a:xfrm>
          <a:prstGeom prst="rect">
            <a:avLst/>
          </a:prstGeom>
        </p:spPr>
      </p:pic>
      <p:pic>
        <p:nvPicPr>
          <p:cNvPr id="11" name="Afbeelding 16" descr="Afbeelding met pijl&#10;&#10;Automatisch gegenereerde beschrijving">
            <a:extLst>
              <a:ext uri="{FF2B5EF4-FFF2-40B4-BE49-F238E27FC236}">
                <a16:creationId xmlns:a16="http://schemas.microsoft.com/office/drawing/2014/main" id="{880B876B-4CA9-7FFE-887E-95C7EA811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65" y="2542558"/>
            <a:ext cx="322687" cy="318019"/>
          </a:xfrm>
          <a:prstGeom prst="rect">
            <a:avLst/>
          </a:prstGeom>
        </p:spPr>
      </p:pic>
      <p:pic>
        <p:nvPicPr>
          <p:cNvPr id="12" name="Afbeelding 17" descr="Afbeelding met pijl&#10;&#10;Automatisch gegenereerde beschrijving">
            <a:extLst>
              <a:ext uri="{FF2B5EF4-FFF2-40B4-BE49-F238E27FC236}">
                <a16:creationId xmlns:a16="http://schemas.microsoft.com/office/drawing/2014/main" id="{F0A76880-5084-9B73-21F7-5B9C59002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65" y="2917352"/>
            <a:ext cx="322687" cy="3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8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Nouvel organigramme</a:t>
            </a:r>
          </a:p>
        </p:txBody>
      </p:sp>
      <p:sp>
        <p:nvSpPr>
          <p:cNvPr id="6" name="Tekstvak 3">
            <a:extLst>
              <a:ext uri="{FF2B5EF4-FFF2-40B4-BE49-F238E27FC236}">
                <a16:creationId xmlns:a16="http://schemas.microsoft.com/office/drawing/2014/main" id="{F003D2EE-E876-C208-F2F6-1F301A29CD26}"/>
              </a:ext>
            </a:extLst>
          </p:cNvPr>
          <p:cNvSpPr txBox="1"/>
          <p:nvPr/>
        </p:nvSpPr>
        <p:spPr>
          <a:xfrm>
            <a:off x="1600639" y="2136510"/>
            <a:ext cx="410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Elephant" panose="02020904090505020303" pitchFamily="18" charset="0"/>
              </a:rPr>
              <a:t>Fusion des équipes d’entretien</a:t>
            </a:r>
          </a:p>
        </p:txBody>
      </p:sp>
      <p:sp>
        <p:nvSpPr>
          <p:cNvPr id="13" name="Tekstvak 6">
            <a:extLst>
              <a:ext uri="{FF2B5EF4-FFF2-40B4-BE49-F238E27FC236}">
                <a16:creationId xmlns:a16="http://schemas.microsoft.com/office/drawing/2014/main" id="{5D92A6E0-FBE0-358F-0933-711F500F0EB8}"/>
              </a:ext>
            </a:extLst>
          </p:cNvPr>
          <p:cNvSpPr txBox="1"/>
          <p:nvPr/>
        </p:nvSpPr>
        <p:spPr>
          <a:xfrm>
            <a:off x="2883159" y="2420852"/>
            <a:ext cx="61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Organisation de réunions d’équipe début septembre 2021</a:t>
            </a:r>
          </a:p>
        </p:txBody>
      </p:sp>
      <p:sp>
        <p:nvSpPr>
          <p:cNvPr id="14" name="Tekstvak 8">
            <a:extLst>
              <a:ext uri="{FF2B5EF4-FFF2-40B4-BE49-F238E27FC236}">
                <a16:creationId xmlns:a16="http://schemas.microsoft.com/office/drawing/2014/main" id="{4C6577CF-6857-E612-7E96-F6C440569891}"/>
              </a:ext>
            </a:extLst>
          </p:cNvPr>
          <p:cNvSpPr txBox="1"/>
          <p:nvPr/>
        </p:nvSpPr>
        <p:spPr>
          <a:xfrm>
            <a:off x="3449216" y="2790184"/>
            <a:ext cx="65283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Contraintes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Méfiance entre balayeurs et jardiniers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Différents lieux de travail entre les membres de la même équipe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Transport de l’équipe dans sa totalité</a:t>
            </a:r>
          </a:p>
          <a:p>
            <a:endParaRPr lang="fr-FR" dirty="0"/>
          </a:p>
          <a:p>
            <a:r>
              <a:rPr lang="fr-FR" u="sng" dirty="0"/>
              <a:t>Opportunités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Flexibilité et entraide dans les tâches lors de manque de personnel (congés, maladies) ou lors de grands évènements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Respect mutuel des différents corps de métier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Formations possibles au sein de l’équipe</a:t>
            </a:r>
          </a:p>
        </p:txBody>
      </p:sp>
    </p:spTree>
    <p:extLst>
      <p:ext uri="{BB962C8B-B14F-4D97-AF65-F5344CB8AC3E}">
        <p14:creationId xmlns:p14="http://schemas.microsoft.com/office/powerpoint/2010/main" val="148630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8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Nouvel organigramme</a:t>
            </a:r>
          </a:p>
        </p:txBody>
      </p:sp>
      <p:sp>
        <p:nvSpPr>
          <p:cNvPr id="6" name="Tekstvak 3">
            <a:extLst>
              <a:ext uri="{FF2B5EF4-FFF2-40B4-BE49-F238E27FC236}">
                <a16:creationId xmlns:a16="http://schemas.microsoft.com/office/drawing/2014/main" id="{F003D2EE-E876-C208-F2F6-1F301A29CD26}"/>
              </a:ext>
            </a:extLst>
          </p:cNvPr>
          <p:cNvSpPr txBox="1"/>
          <p:nvPr/>
        </p:nvSpPr>
        <p:spPr>
          <a:xfrm>
            <a:off x="1600639" y="2136510"/>
            <a:ext cx="410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Elephant" panose="02020904090505020303" pitchFamily="18" charset="0"/>
              </a:rPr>
              <a:t>Equipes d’entretien</a:t>
            </a:r>
          </a:p>
        </p:txBody>
      </p:sp>
      <p:sp>
        <p:nvSpPr>
          <p:cNvPr id="18" name="Tekstvak 4">
            <a:extLst>
              <a:ext uri="{FF2B5EF4-FFF2-40B4-BE49-F238E27FC236}">
                <a16:creationId xmlns:a16="http://schemas.microsoft.com/office/drawing/2014/main" id="{0B834F63-260E-EC6A-D6AD-0AF8D2BC94D8}"/>
              </a:ext>
            </a:extLst>
          </p:cNvPr>
          <p:cNvSpPr txBox="1"/>
          <p:nvPr/>
        </p:nvSpPr>
        <p:spPr>
          <a:xfrm>
            <a:off x="1600639" y="3344194"/>
            <a:ext cx="66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Elephant" panose="02020904090505020303" pitchFamily="18" charset="0"/>
              </a:rPr>
              <a:t>Création des équipes tardives : semaine et week-end</a:t>
            </a:r>
          </a:p>
        </p:txBody>
      </p:sp>
      <p:sp>
        <p:nvSpPr>
          <p:cNvPr id="19" name="Tekstvak 10">
            <a:extLst>
              <a:ext uri="{FF2B5EF4-FFF2-40B4-BE49-F238E27FC236}">
                <a16:creationId xmlns:a16="http://schemas.microsoft.com/office/drawing/2014/main" id="{6E7313FB-E5FB-551D-182D-88F5B5E171D1}"/>
              </a:ext>
            </a:extLst>
          </p:cNvPr>
          <p:cNvSpPr txBox="1"/>
          <p:nvPr/>
        </p:nvSpPr>
        <p:spPr>
          <a:xfrm>
            <a:off x="2095162" y="2536620"/>
            <a:ext cx="61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Engagements stagiaires CPAS manquants (voir projet 3)</a:t>
            </a:r>
          </a:p>
        </p:txBody>
      </p:sp>
      <p:sp>
        <p:nvSpPr>
          <p:cNvPr id="20" name="Tekstvak 11">
            <a:extLst>
              <a:ext uri="{FF2B5EF4-FFF2-40B4-BE49-F238E27FC236}">
                <a16:creationId xmlns:a16="http://schemas.microsoft.com/office/drawing/2014/main" id="{50754645-7E75-D6F5-81A0-D8BEC5B88F6B}"/>
              </a:ext>
            </a:extLst>
          </p:cNvPr>
          <p:cNvSpPr txBox="1"/>
          <p:nvPr/>
        </p:nvSpPr>
        <p:spPr>
          <a:xfrm>
            <a:off x="2104493" y="3713526"/>
            <a:ext cx="77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Engagements stagiaires CPAS manquants (voir projet 3)</a:t>
            </a:r>
          </a:p>
        </p:txBody>
      </p:sp>
    </p:spTree>
    <p:extLst>
      <p:ext uri="{BB962C8B-B14F-4D97-AF65-F5344CB8AC3E}">
        <p14:creationId xmlns:p14="http://schemas.microsoft.com/office/powerpoint/2010/main" val="42690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5281D0D-1770-9611-9F5A-0CFD54E75F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0790" r="17027" b="2408"/>
          <a:stretch/>
        </p:blipFill>
        <p:spPr>
          <a:xfrm>
            <a:off x="3876082" y="112354"/>
            <a:ext cx="7743996" cy="54021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8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Nouvel organigramme</a:t>
            </a:r>
          </a:p>
        </p:txBody>
      </p:sp>
    </p:spTree>
    <p:extLst>
      <p:ext uri="{BB962C8B-B14F-4D97-AF65-F5344CB8AC3E}">
        <p14:creationId xmlns:p14="http://schemas.microsoft.com/office/powerpoint/2010/main" val="75076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8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Sectorisation</a:t>
            </a:r>
          </a:p>
        </p:txBody>
      </p:sp>
      <p:sp>
        <p:nvSpPr>
          <p:cNvPr id="9" name="Tekstvak 3">
            <a:extLst>
              <a:ext uri="{FF2B5EF4-FFF2-40B4-BE49-F238E27FC236}">
                <a16:creationId xmlns:a16="http://schemas.microsoft.com/office/drawing/2014/main" id="{C7343DCE-3179-1D1F-01BC-A76D644D3CEB}"/>
              </a:ext>
            </a:extLst>
          </p:cNvPr>
          <p:cNvSpPr txBox="1"/>
          <p:nvPr/>
        </p:nvSpPr>
        <p:spPr>
          <a:xfrm>
            <a:off x="2388638" y="2020742"/>
            <a:ext cx="714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Elephant" panose="02020904090505020303" pitchFamily="18" charset="0"/>
              </a:rPr>
              <a:t>Sectorisation basée sur les zones de police</a:t>
            </a:r>
          </a:p>
        </p:txBody>
      </p:sp>
      <p:sp>
        <p:nvSpPr>
          <p:cNvPr id="10" name="Tekstvak 4">
            <a:extLst>
              <a:ext uri="{FF2B5EF4-FFF2-40B4-BE49-F238E27FC236}">
                <a16:creationId xmlns:a16="http://schemas.microsoft.com/office/drawing/2014/main" id="{8E249AA6-A256-48ED-B1F2-441C10C9A5AB}"/>
              </a:ext>
            </a:extLst>
          </p:cNvPr>
          <p:cNvSpPr txBox="1"/>
          <p:nvPr/>
        </p:nvSpPr>
        <p:spPr>
          <a:xfrm>
            <a:off x="2883159" y="2420852"/>
            <a:ext cx="61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En cours de finalisation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19CE5A4C-D398-7408-B3A9-938D21D759B5}"/>
              </a:ext>
            </a:extLst>
          </p:cNvPr>
          <p:cNvSpPr txBox="1"/>
          <p:nvPr/>
        </p:nvSpPr>
        <p:spPr>
          <a:xfrm>
            <a:off x="3449216" y="2790184"/>
            <a:ext cx="6528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Contraintes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Voiries et espaces verts sur 2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Réorganisation des équipes d’entretien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Nouvelles tournées de balayage </a:t>
            </a:r>
            <a:r>
              <a:rPr lang="fr-FR"/>
              <a:t>et de ramassage </a:t>
            </a:r>
            <a:r>
              <a:rPr lang="fr-FR" dirty="0"/>
              <a:t>à organiser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Nouveaux locaux (sanitaires, garage, stock) à construire</a:t>
            </a:r>
          </a:p>
          <a:p>
            <a:endParaRPr lang="fr-FR" dirty="0"/>
          </a:p>
          <a:p>
            <a:r>
              <a:rPr lang="fr-FR" u="sng" dirty="0"/>
              <a:t>Opportunités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Uniformité des secteurs : interdépartementale, police, LISA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Création de postes de travail adaptés et actualisés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Affectation d’un référent propreté par secteur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Transmission directe des informations entre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Proximité envers les citoyens</a:t>
            </a:r>
          </a:p>
        </p:txBody>
      </p:sp>
    </p:spTree>
    <p:extLst>
      <p:ext uri="{BB962C8B-B14F-4D97-AF65-F5344CB8AC3E}">
        <p14:creationId xmlns:p14="http://schemas.microsoft.com/office/powerpoint/2010/main" val="148204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99DE05-FA15-328E-BA5C-FA8A2B55C5EA}"/>
              </a:ext>
            </a:extLst>
          </p:cNvPr>
          <p:cNvSpPr txBox="1"/>
          <p:nvPr/>
        </p:nvSpPr>
        <p:spPr>
          <a:xfrm>
            <a:off x="312400" y="112354"/>
            <a:ext cx="3902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u="sng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Axes de travail</a:t>
            </a:r>
            <a:endParaRPr lang="nl-NL" sz="4800" b="1" u="sng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4A300-75A0-A0ED-6425-48C815DA80FF}"/>
              </a:ext>
            </a:extLst>
          </p:cNvPr>
          <p:cNvSpPr txBox="1"/>
          <p:nvPr/>
        </p:nvSpPr>
        <p:spPr>
          <a:xfrm>
            <a:off x="312400" y="943351"/>
            <a:ext cx="283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accent6">
                    <a:lumMod val="75000"/>
                  </a:schemeClr>
                </a:solidFill>
              </a:rPr>
              <a:t>1. Engager et réorganiser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4BD4D165-887B-2521-9F1C-7A5EAE5B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281" y="142091"/>
            <a:ext cx="786894" cy="771525"/>
          </a:xfrm>
          <a:prstGeom prst="rect">
            <a:avLst/>
          </a:prstGeom>
        </p:spPr>
      </p:pic>
      <p:sp>
        <p:nvSpPr>
          <p:cNvPr id="22" name="Tekstvak 4">
            <a:extLst>
              <a:ext uri="{FF2B5EF4-FFF2-40B4-BE49-F238E27FC236}">
                <a16:creationId xmlns:a16="http://schemas.microsoft.com/office/drawing/2014/main" id="{A631DA2B-AD6F-E0DB-8FB7-F1CE5F276E68}"/>
              </a:ext>
            </a:extLst>
          </p:cNvPr>
          <p:cNvSpPr txBox="1"/>
          <p:nvPr/>
        </p:nvSpPr>
        <p:spPr>
          <a:xfrm>
            <a:off x="657576" y="1343461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u="none" strike="noStrike" baseline="0" dirty="0">
                <a:solidFill>
                  <a:schemeClr val="accent6"/>
                </a:solidFill>
              </a:rPr>
              <a:t>→ </a:t>
            </a:r>
            <a:r>
              <a:rPr lang="fr-BE" sz="3200" b="1" i="0" u="none" strike="noStrike" baseline="0" dirty="0">
                <a:solidFill>
                  <a:schemeClr val="accent6"/>
                </a:solidFill>
                <a:ea typeface="DengXian" panose="020B0503020204020204" pitchFamily="2" charset="-122"/>
              </a:rPr>
              <a:t>Projet : Engagements</a:t>
            </a:r>
          </a:p>
        </p:txBody>
      </p:sp>
      <p:sp>
        <p:nvSpPr>
          <p:cNvPr id="12" name="Tekstvak 3">
            <a:extLst>
              <a:ext uri="{FF2B5EF4-FFF2-40B4-BE49-F238E27FC236}">
                <a16:creationId xmlns:a16="http://schemas.microsoft.com/office/drawing/2014/main" id="{F8A3692A-79BE-284C-C292-1F6D6571B494}"/>
              </a:ext>
            </a:extLst>
          </p:cNvPr>
          <p:cNvSpPr txBox="1"/>
          <p:nvPr/>
        </p:nvSpPr>
        <p:spPr>
          <a:xfrm>
            <a:off x="2388637" y="2020742"/>
            <a:ext cx="77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800" b="0" i="0" u="none" strike="noStrike" baseline="0" dirty="0">
                <a:latin typeface="Elephant" panose="02020904090505020303" pitchFamily="18" charset="0"/>
              </a:rPr>
              <a:t>1 niveau A1 – gestionnaire de projets techniques et </a:t>
            </a:r>
            <a:r>
              <a:rPr lang="fr-FR" sz="1800" b="0" i="0" u="none" strike="noStrike" baseline="0" dirty="0">
                <a:latin typeface="Elephant" panose="02020904090505020303" pitchFamily="18" charset="0"/>
              </a:rPr>
              <a:t>planification</a:t>
            </a:r>
            <a:endParaRPr lang="fr-FR" sz="2000" dirty="0">
              <a:latin typeface="Elephant" panose="02020904090505020303" pitchFamily="18" charset="0"/>
            </a:endParaRP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C871E636-D746-265E-3B11-AFD019D9454C}"/>
              </a:ext>
            </a:extLst>
          </p:cNvPr>
          <p:cNvSpPr txBox="1"/>
          <p:nvPr/>
        </p:nvSpPr>
        <p:spPr>
          <a:xfrm>
            <a:off x="2388637" y="239007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1 niveau B – gestionnaire des plaintes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4" name="Tekstvak 7">
            <a:extLst>
              <a:ext uri="{FF2B5EF4-FFF2-40B4-BE49-F238E27FC236}">
                <a16:creationId xmlns:a16="http://schemas.microsoft.com/office/drawing/2014/main" id="{1C70901F-4C7D-9964-9FF0-F177BCBAD552}"/>
              </a:ext>
            </a:extLst>
          </p:cNvPr>
          <p:cNvSpPr txBox="1"/>
          <p:nvPr/>
        </p:nvSpPr>
        <p:spPr>
          <a:xfrm>
            <a:off x="2388637" y="276238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12 niveau E – balayeurs secteur Lemmens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7" name="Tekstvak 9">
            <a:extLst>
              <a:ext uri="{FF2B5EF4-FFF2-40B4-BE49-F238E27FC236}">
                <a16:creationId xmlns:a16="http://schemas.microsoft.com/office/drawing/2014/main" id="{37AA50CA-F1FE-AFE9-584D-15CCEBC4A6AF}"/>
              </a:ext>
            </a:extLst>
          </p:cNvPr>
          <p:cNvSpPr txBox="1"/>
          <p:nvPr/>
        </p:nvSpPr>
        <p:spPr>
          <a:xfrm>
            <a:off x="2388637" y="312873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2 niveau C – assistants techniques </a:t>
            </a:r>
            <a:r>
              <a:rPr lang="fr-BE" dirty="0">
                <a:latin typeface="Elephant" panose="02020904090505020303" pitchFamily="18" charset="0"/>
              </a:rPr>
              <a:t>é</a:t>
            </a:r>
            <a:r>
              <a:rPr lang="fr-BE" sz="1800" b="0" i="0" u="none" strike="noStrike" baseline="0" dirty="0">
                <a:latin typeface="Elephant" panose="02020904090505020303" pitchFamily="18" charset="0"/>
              </a:rPr>
              <a:t>quipes tardives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8" name="Tekstvak 11">
            <a:extLst>
              <a:ext uri="{FF2B5EF4-FFF2-40B4-BE49-F238E27FC236}">
                <a16:creationId xmlns:a16="http://schemas.microsoft.com/office/drawing/2014/main" id="{D51AEBBA-BF17-FB6B-163D-2E90C2D89C88}"/>
              </a:ext>
            </a:extLst>
          </p:cNvPr>
          <p:cNvSpPr txBox="1"/>
          <p:nvPr/>
        </p:nvSpPr>
        <p:spPr>
          <a:xfrm>
            <a:off x="2388637" y="349508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3 niveau C – référents de propreté de quartier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19" name="Tekstvak 13">
            <a:extLst>
              <a:ext uri="{FF2B5EF4-FFF2-40B4-BE49-F238E27FC236}">
                <a16:creationId xmlns:a16="http://schemas.microsoft.com/office/drawing/2014/main" id="{C437CF29-995B-405B-4736-A651A10540C9}"/>
              </a:ext>
            </a:extLst>
          </p:cNvPr>
          <p:cNvSpPr txBox="1"/>
          <p:nvPr/>
        </p:nvSpPr>
        <p:spPr>
          <a:xfrm>
            <a:off x="2388637" y="3861436"/>
            <a:ext cx="6074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0" i="0" u="none" strike="noStrike" baseline="0" dirty="0">
                <a:latin typeface="Elephant" panose="02020904090505020303" pitchFamily="18" charset="0"/>
              </a:rPr>
              <a:t>3 niveau D4 – chefs d’</a:t>
            </a:r>
            <a:r>
              <a:rPr lang="fr-BE" dirty="0">
                <a:latin typeface="Elephant" panose="02020904090505020303" pitchFamily="18" charset="0"/>
              </a:rPr>
              <a:t>é</a:t>
            </a:r>
            <a:r>
              <a:rPr lang="fr-BE" sz="1800" b="0" i="0" u="none" strike="noStrike" baseline="0" dirty="0">
                <a:latin typeface="Elephant" panose="02020904090505020303" pitchFamily="18" charset="0"/>
              </a:rPr>
              <a:t>quipes tardives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20" name="Tekstvak 15">
            <a:extLst>
              <a:ext uri="{FF2B5EF4-FFF2-40B4-BE49-F238E27FC236}">
                <a16:creationId xmlns:a16="http://schemas.microsoft.com/office/drawing/2014/main" id="{9E143E2C-ED1F-ECCD-43B5-F5594BFA4260}"/>
              </a:ext>
            </a:extLst>
          </p:cNvPr>
          <p:cNvSpPr txBox="1"/>
          <p:nvPr/>
        </p:nvSpPr>
        <p:spPr>
          <a:xfrm>
            <a:off x="2388637" y="4227785"/>
            <a:ext cx="4581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10 niveau D – chauffeurs permis C</a:t>
            </a:r>
            <a:endParaRPr lang="fr-FR" dirty="0">
              <a:latin typeface="Elephant" panose="02020904090505020303" pitchFamily="18" charset="0"/>
            </a:endParaRPr>
          </a:p>
        </p:txBody>
      </p:sp>
      <p:sp>
        <p:nvSpPr>
          <p:cNvPr id="23" name="Tekstvak 17">
            <a:extLst>
              <a:ext uri="{FF2B5EF4-FFF2-40B4-BE49-F238E27FC236}">
                <a16:creationId xmlns:a16="http://schemas.microsoft.com/office/drawing/2014/main" id="{61F140BC-E344-DDD8-9BD2-B71EC9A20864}"/>
              </a:ext>
            </a:extLst>
          </p:cNvPr>
          <p:cNvSpPr txBox="1"/>
          <p:nvPr/>
        </p:nvSpPr>
        <p:spPr>
          <a:xfrm>
            <a:off x="2388637" y="45941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Elephant" panose="02020904090505020303" pitchFamily="18" charset="0"/>
              </a:rPr>
              <a:t>10 niveau E – convoyeurs (CPAS) (4 manquants)</a:t>
            </a:r>
            <a:endParaRPr lang="fr-FR" dirty="0">
              <a:latin typeface="Elephant" panose="02020904090505020303" pitchFamily="18" charset="0"/>
            </a:endParaRPr>
          </a:p>
        </p:txBody>
      </p:sp>
      <p:pic>
        <p:nvPicPr>
          <p:cNvPr id="24" name="Afbeelding 21" descr="Afbeelding met pijl&#10;&#10;Automatisch gegenereerde beschrijving">
            <a:extLst>
              <a:ext uri="{FF2B5EF4-FFF2-40B4-BE49-F238E27FC236}">
                <a16:creationId xmlns:a16="http://schemas.microsoft.com/office/drawing/2014/main" id="{E3F6DEE9-A2BE-CE0F-4BCD-753EDE8E0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6" y="2046398"/>
            <a:ext cx="322687" cy="318019"/>
          </a:xfrm>
          <a:prstGeom prst="rect">
            <a:avLst/>
          </a:prstGeom>
        </p:spPr>
      </p:pic>
      <p:pic>
        <p:nvPicPr>
          <p:cNvPr id="25" name="Afbeelding 22" descr="Afbeelding met pijl&#10;&#10;Automatisch gegenereerde beschrijving">
            <a:extLst>
              <a:ext uri="{FF2B5EF4-FFF2-40B4-BE49-F238E27FC236}">
                <a16:creationId xmlns:a16="http://schemas.microsoft.com/office/drawing/2014/main" id="{415BA57F-B04B-6796-5658-1B935A577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1" y="2428075"/>
            <a:ext cx="322687" cy="318019"/>
          </a:xfrm>
          <a:prstGeom prst="rect">
            <a:avLst/>
          </a:prstGeom>
        </p:spPr>
      </p:pic>
      <p:pic>
        <p:nvPicPr>
          <p:cNvPr id="26" name="Afbeelding 23" descr="Afbeelding met pijl&#10;&#10;Automatisch gegenereerde beschrijving">
            <a:extLst>
              <a:ext uri="{FF2B5EF4-FFF2-40B4-BE49-F238E27FC236}">
                <a16:creationId xmlns:a16="http://schemas.microsoft.com/office/drawing/2014/main" id="{1BDBC87D-E2DB-D0F0-E986-6C4A7B494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5" y="2800490"/>
            <a:ext cx="322687" cy="318019"/>
          </a:xfrm>
          <a:prstGeom prst="rect">
            <a:avLst/>
          </a:prstGeom>
        </p:spPr>
      </p:pic>
      <p:pic>
        <p:nvPicPr>
          <p:cNvPr id="27" name="Afbeelding 24" descr="Afbeelding met pijl&#10;&#10;Automatisch gegenereerde beschrijving">
            <a:extLst>
              <a:ext uri="{FF2B5EF4-FFF2-40B4-BE49-F238E27FC236}">
                <a16:creationId xmlns:a16="http://schemas.microsoft.com/office/drawing/2014/main" id="{36D475D2-751D-588C-D16C-20C350EAB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4" y="3421473"/>
            <a:ext cx="322687" cy="318019"/>
          </a:xfrm>
          <a:prstGeom prst="rect">
            <a:avLst/>
          </a:prstGeom>
        </p:spPr>
      </p:pic>
      <p:pic>
        <p:nvPicPr>
          <p:cNvPr id="28" name="Afbeelding 25" descr="Afbeelding met pijl&#10;&#10;Automatisch gegenereerde beschrijving">
            <a:extLst>
              <a:ext uri="{FF2B5EF4-FFF2-40B4-BE49-F238E27FC236}">
                <a16:creationId xmlns:a16="http://schemas.microsoft.com/office/drawing/2014/main" id="{C619C28D-3690-68F4-6DE1-F10A61ADA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3" y="3770347"/>
            <a:ext cx="322687" cy="318019"/>
          </a:xfrm>
          <a:prstGeom prst="rect">
            <a:avLst/>
          </a:prstGeom>
        </p:spPr>
      </p:pic>
      <p:pic>
        <p:nvPicPr>
          <p:cNvPr id="32" name="Afbeelding 23" descr="Afbeelding met pijl&#10;&#10;Automatisch gegenereerde beschrijving">
            <a:extLst>
              <a:ext uri="{FF2B5EF4-FFF2-40B4-BE49-F238E27FC236}">
                <a16:creationId xmlns:a16="http://schemas.microsoft.com/office/drawing/2014/main" id="{87FC1027-CBB3-9BE9-2362-05A612226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0" y="3109531"/>
            <a:ext cx="322687" cy="318019"/>
          </a:xfrm>
          <a:prstGeom prst="rect">
            <a:avLst/>
          </a:prstGeom>
        </p:spPr>
      </p:pic>
      <p:pic>
        <p:nvPicPr>
          <p:cNvPr id="33" name="Afbeelding 23" descr="Afbeelding met pijl&#10;&#10;Automatisch gegenereerde beschrijving">
            <a:extLst>
              <a:ext uri="{FF2B5EF4-FFF2-40B4-BE49-F238E27FC236}">
                <a16:creationId xmlns:a16="http://schemas.microsoft.com/office/drawing/2014/main" id="{673BB206-1D9B-EB53-659F-D1DD0548E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0" y="4193136"/>
            <a:ext cx="322687" cy="318019"/>
          </a:xfrm>
          <a:prstGeom prst="rect">
            <a:avLst/>
          </a:prstGeom>
        </p:spPr>
      </p:pic>
      <p:pic>
        <p:nvPicPr>
          <p:cNvPr id="34" name="Afbeelding 21">
            <a:extLst>
              <a:ext uri="{FF2B5EF4-FFF2-40B4-BE49-F238E27FC236}">
                <a16:creationId xmlns:a16="http://schemas.microsoft.com/office/drawing/2014/main" id="{492625F3-A2B1-722E-362C-60B72C326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0" y="4594134"/>
            <a:ext cx="247514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1179</Words>
  <Application>Microsoft Office PowerPoint</Application>
  <PresentationFormat>Widescreen</PresentationFormat>
  <Paragraphs>185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Abadi</vt:lpstr>
      <vt:lpstr>Arial</vt:lpstr>
      <vt:lpstr>Calibri</vt:lpstr>
      <vt:lpstr>Calibri Light</vt:lpstr>
      <vt:lpstr>Elephant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 Anderlecht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KRIKILION Philip</dc:creator>
  <cp:lastModifiedBy>KRIKILION Philip</cp:lastModifiedBy>
  <cp:revision>27</cp:revision>
  <dcterms:created xsi:type="dcterms:W3CDTF">2022-05-09T07:18:18Z</dcterms:created>
  <dcterms:modified xsi:type="dcterms:W3CDTF">2022-05-17T09:37:08Z</dcterms:modified>
</cp:coreProperties>
</file>